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4" r:id="rId2"/>
    <p:sldId id="281" r:id="rId3"/>
    <p:sldId id="265" r:id="rId4"/>
    <p:sldId id="284" r:id="rId5"/>
    <p:sldId id="269" r:id="rId6"/>
    <p:sldId id="259" r:id="rId7"/>
    <p:sldId id="270" r:id="rId8"/>
    <p:sldId id="271" r:id="rId9"/>
    <p:sldId id="279" r:id="rId10"/>
    <p:sldId id="260" r:id="rId11"/>
    <p:sldId id="277" r:id="rId12"/>
    <p:sldId id="261" r:id="rId13"/>
    <p:sldId id="282" r:id="rId14"/>
    <p:sldId id="272" r:id="rId15"/>
    <p:sldId id="273" r:id="rId16"/>
    <p:sldId id="275" r:id="rId17"/>
    <p:sldId id="276" r:id="rId18"/>
    <p:sldId id="267" r:id="rId19"/>
    <p:sldId id="262" r:id="rId20"/>
    <p:sldId id="263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6AA65B-57D2-4C1A-8923-4F1E15404353}">
          <p14:sldIdLst>
            <p14:sldId id="264"/>
            <p14:sldId id="281"/>
            <p14:sldId id="265"/>
            <p14:sldId id="284"/>
            <p14:sldId id="269"/>
            <p14:sldId id="259"/>
            <p14:sldId id="270"/>
            <p14:sldId id="271"/>
            <p14:sldId id="279"/>
            <p14:sldId id="260"/>
            <p14:sldId id="277"/>
            <p14:sldId id="261"/>
            <p14:sldId id="282"/>
            <p14:sldId id="272"/>
            <p14:sldId id="273"/>
            <p14:sldId id="275"/>
            <p14:sldId id="276"/>
            <p14:sldId id="267"/>
            <p14:sldId id="262"/>
            <p14:sldId id="263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  <a:srgbClr val="363636"/>
    <a:srgbClr val="424242"/>
    <a:srgbClr val="5B130D"/>
    <a:srgbClr val="040203"/>
    <a:srgbClr val="0B0B14"/>
    <a:srgbClr val="0A4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736" autoAdjust="0"/>
  </p:normalViewPr>
  <p:slideViewPr>
    <p:cSldViewPr snapToGrid="0" snapToObjects="1">
      <p:cViewPr varScale="1">
        <p:scale>
          <a:sx n="99" d="100"/>
          <a:sy n="99" d="100"/>
        </p:scale>
        <p:origin x="960" y="176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attis\Downloads\CVNA-8.csv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attis\Downloads\CVNA%20Final%20Be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Carlos\AppData\Roaming\Microsoft\Excel\CVNA%20Financial%20Statement%20Model%20v2%20(version%201).xlsb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Carlos\AppData\Roaming\Microsoft\Excel\CVNA%20Financial%20Statement%20Model%20v2%20(version%201).xlsb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attis\Downloads\CVNA-6.csv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Volumes\NO%20NAME\CVNA%20DCF%20Model(MM)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attis\Downloads\CVNA%20Financial%20Statement%20Model%20v2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3810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'CVNA-8'!$A$2:$A$252</c:f>
              <c:numCache>
                <c:formatCode>m/d/yy</c:formatCode>
                <c:ptCount val="251"/>
                <c:pt idx="0">
                  <c:v>43515</c:v>
                </c:pt>
                <c:pt idx="1">
                  <c:v>43516</c:v>
                </c:pt>
                <c:pt idx="2">
                  <c:v>43517</c:v>
                </c:pt>
                <c:pt idx="3">
                  <c:v>43518</c:v>
                </c:pt>
                <c:pt idx="4">
                  <c:v>43521</c:v>
                </c:pt>
                <c:pt idx="5">
                  <c:v>43522</c:v>
                </c:pt>
                <c:pt idx="6">
                  <c:v>43523</c:v>
                </c:pt>
                <c:pt idx="7">
                  <c:v>43524</c:v>
                </c:pt>
                <c:pt idx="8">
                  <c:v>43525</c:v>
                </c:pt>
                <c:pt idx="9">
                  <c:v>43528</c:v>
                </c:pt>
                <c:pt idx="10">
                  <c:v>43529</c:v>
                </c:pt>
                <c:pt idx="11">
                  <c:v>43530</c:v>
                </c:pt>
                <c:pt idx="12">
                  <c:v>43531</c:v>
                </c:pt>
                <c:pt idx="13">
                  <c:v>43532</c:v>
                </c:pt>
                <c:pt idx="14">
                  <c:v>43535</c:v>
                </c:pt>
                <c:pt idx="15">
                  <c:v>43536</c:v>
                </c:pt>
                <c:pt idx="16">
                  <c:v>43537</c:v>
                </c:pt>
                <c:pt idx="17">
                  <c:v>43538</c:v>
                </c:pt>
                <c:pt idx="18">
                  <c:v>43539</c:v>
                </c:pt>
                <c:pt idx="19">
                  <c:v>43542</c:v>
                </c:pt>
                <c:pt idx="20">
                  <c:v>43543</c:v>
                </c:pt>
                <c:pt idx="21">
                  <c:v>43544</c:v>
                </c:pt>
                <c:pt idx="22">
                  <c:v>43545</c:v>
                </c:pt>
                <c:pt idx="23">
                  <c:v>43546</c:v>
                </c:pt>
                <c:pt idx="24">
                  <c:v>43549</c:v>
                </c:pt>
                <c:pt idx="25">
                  <c:v>43550</c:v>
                </c:pt>
                <c:pt idx="26">
                  <c:v>43551</c:v>
                </c:pt>
                <c:pt idx="27">
                  <c:v>43552</c:v>
                </c:pt>
                <c:pt idx="28">
                  <c:v>43553</c:v>
                </c:pt>
                <c:pt idx="29">
                  <c:v>43556</c:v>
                </c:pt>
                <c:pt idx="30">
                  <c:v>43557</c:v>
                </c:pt>
                <c:pt idx="31">
                  <c:v>43558</c:v>
                </c:pt>
                <c:pt idx="32">
                  <c:v>43559</c:v>
                </c:pt>
                <c:pt idx="33">
                  <c:v>43560</c:v>
                </c:pt>
                <c:pt idx="34">
                  <c:v>43563</c:v>
                </c:pt>
                <c:pt idx="35">
                  <c:v>43564</c:v>
                </c:pt>
                <c:pt idx="36">
                  <c:v>43565</c:v>
                </c:pt>
                <c:pt idx="37">
                  <c:v>43566</c:v>
                </c:pt>
                <c:pt idx="38">
                  <c:v>43567</c:v>
                </c:pt>
                <c:pt idx="39">
                  <c:v>43570</c:v>
                </c:pt>
                <c:pt idx="40">
                  <c:v>43571</c:v>
                </c:pt>
                <c:pt idx="41">
                  <c:v>43572</c:v>
                </c:pt>
                <c:pt idx="42">
                  <c:v>43573</c:v>
                </c:pt>
                <c:pt idx="43">
                  <c:v>43577</c:v>
                </c:pt>
                <c:pt idx="44">
                  <c:v>43578</c:v>
                </c:pt>
                <c:pt idx="45">
                  <c:v>43579</c:v>
                </c:pt>
                <c:pt idx="46">
                  <c:v>43580</c:v>
                </c:pt>
                <c:pt idx="47">
                  <c:v>43581</c:v>
                </c:pt>
                <c:pt idx="48">
                  <c:v>43584</c:v>
                </c:pt>
                <c:pt idx="49">
                  <c:v>43585</c:v>
                </c:pt>
                <c:pt idx="50">
                  <c:v>43586</c:v>
                </c:pt>
                <c:pt idx="51">
                  <c:v>43587</c:v>
                </c:pt>
                <c:pt idx="52">
                  <c:v>43588</c:v>
                </c:pt>
                <c:pt idx="53">
                  <c:v>43591</c:v>
                </c:pt>
                <c:pt idx="54">
                  <c:v>43592</c:v>
                </c:pt>
                <c:pt idx="55">
                  <c:v>43593</c:v>
                </c:pt>
                <c:pt idx="56">
                  <c:v>43594</c:v>
                </c:pt>
                <c:pt idx="57">
                  <c:v>43595</c:v>
                </c:pt>
                <c:pt idx="58">
                  <c:v>43598</c:v>
                </c:pt>
                <c:pt idx="59">
                  <c:v>43599</c:v>
                </c:pt>
                <c:pt idx="60">
                  <c:v>43600</c:v>
                </c:pt>
                <c:pt idx="61">
                  <c:v>43601</c:v>
                </c:pt>
                <c:pt idx="62">
                  <c:v>43602</c:v>
                </c:pt>
                <c:pt idx="63">
                  <c:v>43605</c:v>
                </c:pt>
                <c:pt idx="64">
                  <c:v>43606</c:v>
                </c:pt>
                <c:pt idx="65">
                  <c:v>43607</c:v>
                </c:pt>
                <c:pt idx="66">
                  <c:v>43608</c:v>
                </c:pt>
                <c:pt idx="67">
                  <c:v>43609</c:v>
                </c:pt>
                <c:pt idx="68">
                  <c:v>43613</c:v>
                </c:pt>
                <c:pt idx="69">
                  <c:v>43614</c:v>
                </c:pt>
                <c:pt idx="70">
                  <c:v>43615</c:v>
                </c:pt>
                <c:pt idx="71">
                  <c:v>43616</c:v>
                </c:pt>
                <c:pt idx="72">
                  <c:v>43619</c:v>
                </c:pt>
                <c:pt idx="73">
                  <c:v>43620</c:v>
                </c:pt>
                <c:pt idx="74">
                  <c:v>43621</c:v>
                </c:pt>
                <c:pt idx="75">
                  <c:v>43622</c:v>
                </c:pt>
                <c:pt idx="76">
                  <c:v>43623</c:v>
                </c:pt>
                <c:pt idx="77">
                  <c:v>43626</c:v>
                </c:pt>
                <c:pt idx="78">
                  <c:v>43627</c:v>
                </c:pt>
                <c:pt idx="79">
                  <c:v>43628</c:v>
                </c:pt>
                <c:pt idx="80">
                  <c:v>43629</c:v>
                </c:pt>
                <c:pt idx="81">
                  <c:v>43630</c:v>
                </c:pt>
                <c:pt idx="82">
                  <c:v>43633</c:v>
                </c:pt>
                <c:pt idx="83">
                  <c:v>43634</c:v>
                </c:pt>
                <c:pt idx="84">
                  <c:v>43635</c:v>
                </c:pt>
                <c:pt idx="85">
                  <c:v>43636</c:v>
                </c:pt>
                <c:pt idx="86">
                  <c:v>43637</c:v>
                </c:pt>
                <c:pt idx="87">
                  <c:v>43640</c:v>
                </c:pt>
                <c:pt idx="88">
                  <c:v>43641</c:v>
                </c:pt>
                <c:pt idx="89">
                  <c:v>43642</c:v>
                </c:pt>
                <c:pt idx="90">
                  <c:v>43643</c:v>
                </c:pt>
                <c:pt idx="91">
                  <c:v>43644</c:v>
                </c:pt>
                <c:pt idx="92">
                  <c:v>43647</c:v>
                </c:pt>
                <c:pt idx="93">
                  <c:v>43648</c:v>
                </c:pt>
                <c:pt idx="94">
                  <c:v>43649</c:v>
                </c:pt>
                <c:pt idx="95">
                  <c:v>43651</c:v>
                </c:pt>
                <c:pt idx="96">
                  <c:v>43654</c:v>
                </c:pt>
                <c:pt idx="97">
                  <c:v>43655</c:v>
                </c:pt>
                <c:pt idx="98">
                  <c:v>43656</c:v>
                </c:pt>
                <c:pt idx="99">
                  <c:v>43657</c:v>
                </c:pt>
                <c:pt idx="100">
                  <c:v>43658</c:v>
                </c:pt>
                <c:pt idx="101">
                  <c:v>43661</c:v>
                </c:pt>
                <c:pt idx="102">
                  <c:v>43662</c:v>
                </c:pt>
                <c:pt idx="103">
                  <c:v>43663</c:v>
                </c:pt>
                <c:pt idx="104">
                  <c:v>43664</c:v>
                </c:pt>
                <c:pt idx="105">
                  <c:v>43665</c:v>
                </c:pt>
                <c:pt idx="106">
                  <c:v>43668</c:v>
                </c:pt>
                <c:pt idx="107">
                  <c:v>43669</c:v>
                </c:pt>
                <c:pt idx="108">
                  <c:v>43670</c:v>
                </c:pt>
                <c:pt idx="109">
                  <c:v>43671</c:v>
                </c:pt>
                <c:pt idx="110">
                  <c:v>43672</c:v>
                </c:pt>
                <c:pt idx="111">
                  <c:v>43675</c:v>
                </c:pt>
                <c:pt idx="112">
                  <c:v>43676</c:v>
                </c:pt>
                <c:pt idx="113">
                  <c:v>43677</c:v>
                </c:pt>
                <c:pt idx="114">
                  <c:v>43678</c:v>
                </c:pt>
                <c:pt idx="115">
                  <c:v>43679</c:v>
                </c:pt>
                <c:pt idx="116">
                  <c:v>43682</c:v>
                </c:pt>
                <c:pt idx="117">
                  <c:v>43683</c:v>
                </c:pt>
                <c:pt idx="118">
                  <c:v>43684</c:v>
                </c:pt>
                <c:pt idx="119">
                  <c:v>43685</c:v>
                </c:pt>
                <c:pt idx="120">
                  <c:v>43686</c:v>
                </c:pt>
                <c:pt idx="121">
                  <c:v>43689</c:v>
                </c:pt>
                <c:pt idx="122">
                  <c:v>43690</c:v>
                </c:pt>
                <c:pt idx="123">
                  <c:v>43691</c:v>
                </c:pt>
                <c:pt idx="124">
                  <c:v>43692</c:v>
                </c:pt>
                <c:pt idx="125">
                  <c:v>43693</c:v>
                </c:pt>
                <c:pt idx="126">
                  <c:v>43696</c:v>
                </c:pt>
                <c:pt idx="127">
                  <c:v>43697</c:v>
                </c:pt>
                <c:pt idx="128">
                  <c:v>43698</c:v>
                </c:pt>
                <c:pt idx="129">
                  <c:v>43699</c:v>
                </c:pt>
                <c:pt idx="130">
                  <c:v>43700</c:v>
                </c:pt>
                <c:pt idx="131">
                  <c:v>43703</c:v>
                </c:pt>
                <c:pt idx="132">
                  <c:v>43704</c:v>
                </c:pt>
                <c:pt idx="133">
                  <c:v>43705</c:v>
                </c:pt>
                <c:pt idx="134">
                  <c:v>43706</c:v>
                </c:pt>
                <c:pt idx="135">
                  <c:v>43707</c:v>
                </c:pt>
                <c:pt idx="136">
                  <c:v>43711</c:v>
                </c:pt>
                <c:pt idx="137">
                  <c:v>43712</c:v>
                </c:pt>
                <c:pt idx="138">
                  <c:v>43713</c:v>
                </c:pt>
                <c:pt idx="139">
                  <c:v>43714</c:v>
                </c:pt>
                <c:pt idx="140">
                  <c:v>43717</c:v>
                </c:pt>
                <c:pt idx="141">
                  <c:v>43718</c:v>
                </c:pt>
                <c:pt idx="142">
                  <c:v>43719</c:v>
                </c:pt>
                <c:pt idx="143">
                  <c:v>43720</c:v>
                </c:pt>
                <c:pt idx="144">
                  <c:v>43721</c:v>
                </c:pt>
                <c:pt idx="145">
                  <c:v>43724</c:v>
                </c:pt>
                <c:pt idx="146">
                  <c:v>43725</c:v>
                </c:pt>
                <c:pt idx="147">
                  <c:v>43726</c:v>
                </c:pt>
                <c:pt idx="148">
                  <c:v>43727</c:v>
                </c:pt>
                <c:pt idx="149">
                  <c:v>43728</c:v>
                </c:pt>
                <c:pt idx="150">
                  <c:v>43731</c:v>
                </c:pt>
                <c:pt idx="151">
                  <c:v>43732</c:v>
                </c:pt>
                <c:pt idx="152">
                  <c:v>43733</c:v>
                </c:pt>
                <c:pt idx="153">
                  <c:v>43734</c:v>
                </c:pt>
                <c:pt idx="154">
                  <c:v>43735</c:v>
                </c:pt>
                <c:pt idx="155">
                  <c:v>43738</c:v>
                </c:pt>
                <c:pt idx="156">
                  <c:v>43739</c:v>
                </c:pt>
                <c:pt idx="157">
                  <c:v>43740</c:v>
                </c:pt>
                <c:pt idx="158">
                  <c:v>43741</c:v>
                </c:pt>
                <c:pt idx="159">
                  <c:v>43742</c:v>
                </c:pt>
                <c:pt idx="160">
                  <c:v>43745</c:v>
                </c:pt>
                <c:pt idx="161">
                  <c:v>43746</c:v>
                </c:pt>
                <c:pt idx="162">
                  <c:v>43747</c:v>
                </c:pt>
                <c:pt idx="163">
                  <c:v>43748</c:v>
                </c:pt>
                <c:pt idx="164">
                  <c:v>43749</c:v>
                </c:pt>
                <c:pt idx="165">
                  <c:v>43752</c:v>
                </c:pt>
                <c:pt idx="166">
                  <c:v>43753</c:v>
                </c:pt>
                <c:pt idx="167">
                  <c:v>43754</c:v>
                </c:pt>
                <c:pt idx="168">
                  <c:v>43755</c:v>
                </c:pt>
                <c:pt idx="169">
                  <c:v>43756</c:v>
                </c:pt>
                <c:pt idx="170">
                  <c:v>43759</c:v>
                </c:pt>
                <c:pt idx="171">
                  <c:v>43760</c:v>
                </c:pt>
                <c:pt idx="172">
                  <c:v>43761</c:v>
                </c:pt>
                <c:pt idx="173">
                  <c:v>43762</c:v>
                </c:pt>
                <c:pt idx="174">
                  <c:v>43763</c:v>
                </c:pt>
                <c:pt idx="175">
                  <c:v>43766</c:v>
                </c:pt>
                <c:pt idx="176">
                  <c:v>43767</c:v>
                </c:pt>
                <c:pt idx="177">
                  <c:v>43768</c:v>
                </c:pt>
                <c:pt idx="178">
                  <c:v>43769</c:v>
                </c:pt>
                <c:pt idx="179">
                  <c:v>43770</c:v>
                </c:pt>
                <c:pt idx="180">
                  <c:v>43773</c:v>
                </c:pt>
                <c:pt idx="181">
                  <c:v>43774</c:v>
                </c:pt>
                <c:pt idx="182">
                  <c:v>43775</c:v>
                </c:pt>
                <c:pt idx="183">
                  <c:v>43776</c:v>
                </c:pt>
                <c:pt idx="184">
                  <c:v>43777</c:v>
                </c:pt>
                <c:pt idx="185">
                  <c:v>43780</c:v>
                </c:pt>
                <c:pt idx="186">
                  <c:v>43781</c:v>
                </c:pt>
                <c:pt idx="187">
                  <c:v>43782</c:v>
                </c:pt>
                <c:pt idx="188">
                  <c:v>43783</c:v>
                </c:pt>
                <c:pt idx="189">
                  <c:v>43784</c:v>
                </c:pt>
                <c:pt idx="190">
                  <c:v>43787</c:v>
                </c:pt>
                <c:pt idx="191">
                  <c:v>43788</c:v>
                </c:pt>
                <c:pt idx="192">
                  <c:v>43789</c:v>
                </c:pt>
                <c:pt idx="193">
                  <c:v>43790</c:v>
                </c:pt>
                <c:pt idx="194">
                  <c:v>43791</c:v>
                </c:pt>
                <c:pt idx="195">
                  <c:v>43794</c:v>
                </c:pt>
                <c:pt idx="196">
                  <c:v>43795</c:v>
                </c:pt>
                <c:pt idx="197">
                  <c:v>43796</c:v>
                </c:pt>
                <c:pt idx="198">
                  <c:v>43798</c:v>
                </c:pt>
                <c:pt idx="199">
                  <c:v>43801</c:v>
                </c:pt>
                <c:pt idx="200">
                  <c:v>43802</c:v>
                </c:pt>
                <c:pt idx="201">
                  <c:v>43803</c:v>
                </c:pt>
                <c:pt idx="202">
                  <c:v>43804</c:v>
                </c:pt>
                <c:pt idx="203">
                  <c:v>43805</c:v>
                </c:pt>
                <c:pt idx="204">
                  <c:v>43808</c:v>
                </c:pt>
                <c:pt idx="205">
                  <c:v>43809</c:v>
                </c:pt>
                <c:pt idx="206">
                  <c:v>43810</c:v>
                </c:pt>
                <c:pt idx="207">
                  <c:v>43811</c:v>
                </c:pt>
                <c:pt idx="208">
                  <c:v>43812</c:v>
                </c:pt>
                <c:pt idx="209">
                  <c:v>43815</c:v>
                </c:pt>
                <c:pt idx="210">
                  <c:v>43816</c:v>
                </c:pt>
                <c:pt idx="211">
                  <c:v>43817</c:v>
                </c:pt>
                <c:pt idx="212">
                  <c:v>43818</c:v>
                </c:pt>
                <c:pt idx="213">
                  <c:v>43819</c:v>
                </c:pt>
                <c:pt idx="214">
                  <c:v>43822</c:v>
                </c:pt>
                <c:pt idx="215">
                  <c:v>43823</c:v>
                </c:pt>
                <c:pt idx="216">
                  <c:v>43825</c:v>
                </c:pt>
                <c:pt idx="217">
                  <c:v>43826</c:v>
                </c:pt>
                <c:pt idx="218">
                  <c:v>43829</c:v>
                </c:pt>
                <c:pt idx="219">
                  <c:v>43830</c:v>
                </c:pt>
                <c:pt idx="220">
                  <c:v>43832</c:v>
                </c:pt>
                <c:pt idx="221">
                  <c:v>43833</c:v>
                </c:pt>
                <c:pt idx="222">
                  <c:v>43836</c:v>
                </c:pt>
                <c:pt idx="223">
                  <c:v>43837</c:v>
                </c:pt>
                <c:pt idx="224">
                  <c:v>43838</c:v>
                </c:pt>
                <c:pt idx="225">
                  <c:v>43839</c:v>
                </c:pt>
                <c:pt idx="226">
                  <c:v>43840</c:v>
                </c:pt>
                <c:pt idx="227">
                  <c:v>43843</c:v>
                </c:pt>
                <c:pt idx="228">
                  <c:v>43844</c:v>
                </c:pt>
                <c:pt idx="229">
                  <c:v>43845</c:v>
                </c:pt>
                <c:pt idx="230">
                  <c:v>43846</c:v>
                </c:pt>
                <c:pt idx="231">
                  <c:v>43847</c:v>
                </c:pt>
                <c:pt idx="232">
                  <c:v>43851</c:v>
                </c:pt>
                <c:pt idx="233">
                  <c:v>43852</c:v>
                </c:pt>
                <c:pt idx="234">
                  <c:v>43853</c:v>
                </c:pt>
                <c:pt idx="235">
                  <c:v>43854</c:v>
                </c:pt>
                <c:pt idx="236">
                  <c:v>43857</c:v>
                </c:pt>
                <c:pt idx="237">
                  <c:v>43858</c:v>
                </c:pt>
                <c:pt idx="238">
                  <c:v>43859</c:v>
                </c:pt>
                <c:pt idx="239">
                  <c:v>43860</c:v>
                </c:pt>
                <c:pt idx="240">
                  <c:v>43861</c:v>
                </c:pt>
                <c:pt idx="241">
                  <c:v>43864</c:v>
                </c:pt>
                <c:pt idx="242">
                  <c:v>43865</c:v>
                </c:pt>
                <c:pt idx="243">
                  <c:v>43866</c:v>
                </c:pt>
                <c:pt idx="244">
                  <c:v>43867</c:v>
                </c:pt>
                <c:pt idx="245">
                  <c:v>43868</c:v>
                </c:pt>
                <c:pt idx="246">
                  <c:v>43871</c:v>
                </c:pt>
                <c:pt idx="247">
                  <c:v>43872</c:v>
                </c:pt>
                <c:pt idx="248">
                  <c:v>43873</c:v>
                </c:pt>
                <c:pt idx="249">
                  <c:v>43874</c:v>
                </c:pt>
                <c:pt idx="250">
                  <c:v>43875</c:v>
                </c:pt>
              </c:numCache>
            </c:numRef>
          </c:cat>
          <c:val>
            <c:numRef>
              <c:f>'CVNA-8'!$B$2:$B$252</c:f>
              <c:numCache>
                <c:formatCode>General</c:formatCode>
                <c:ptCount val="251"/>
                <c:pt idx="0">
                  <c:v>36.729999999999997</c:v>
                </c:pt>
                <c:pt idx="1">
                  <c:v>36.139999000000003</c:v>
                </c:pt>
                <c:pt idx="2">
                  <c:v>34.770000000000003</c:v>
                </c:pt>
                <c:pt idx="3">
                  <c:v>38</c:v>
                </c:pt>
                <c:pt idx="4">
                  <c:v>38.490001999999997</c:v>
                </c:pt>
                <c:pt idx="5">
                  <c:v>40.5</c:v>
                </c:pt>
                <c:pt idx="6">
                  <c:v>41.82</c:v>
                </c:pt>
                <c:pt idx="7">
                  <c:v>44.860000999999997</c:v>
                </c:pt>
                <c:pt idx="8">
                  <c:v>43.619999</c:v>
                </c:pt>
                <c:pt idx="9">
                  <c:v>42.07</c:v>
                </c:pt>
                <c:pt idx="10">
                  <c:v>47.98</c:v>
                </c:pt>
                <c:pt idx="11">
                  <c:v>50.599997999999999</c:v>
                </c:pt>
                <c:pt idx="12">
                  <c:v>49.48</c:v>
                </c:pt>
                <c:pt idx="13">
                  <c:v>49.599997999999999</c:v>
                </c:pt>
                <c:pt idx="14">
                  <c:v>52.139999000000003</c:v>
                </c:pt>
                <c:pt idx="15">
                  <c:v>53.099997999999999</c:v>
                </c:pt>
                <c:pt idx="16">
                  <c:v>55.970001000000003</c:v>
                </c:pt>
                <c:pt idx="17">
                  <c:v>55.799999</c:v>
                </c:pt>
                <c:pt idx="18">
                  <c:v>56.68</c:v>
                </c:pt>
                <c:pt idx="19">
                  <c:v>56.860000999999997</c:v>
                </c:pt>
                <c:pt idx="20">
                  <c:v>57.990001999999997</c:v>
                </c:pt>
                <c:pt idx="21">
                  <c:v>57.970001000000003</c:v>
                </c:pt>
                <c:pt idx="22">
                  <c:v>57.990001999999997</c:v>
                </c:pt>
                <c:pt idx="23">
                  <c:v>55.619999</c:v>
                </c:pt>
                <c:pt idx="24">
                  <c:v>56.34</c:v>
                </c:pt>
                <c:pt idx="25">
                  <c:v>57.990001999999997</c:v>
                </c:pt>
                <c:pt idx="26">
                  <c:v>58.150002000000001</c:v>
                </c:pt>
                <c:pt idx="27">
                  <c:v>57.849997999999999</c:v>
                </c:pt>
                <c:pt idx="28">
                  <c:v>58.060001</c:v>
                </c:pt>
                <c:pt idx="29">
                  <c:v>58.939999</c:v>
                </c:pt>
                <c:pt idx="30">
                  <c:v>62.82</c:v>
                </c:pt>
                <c:pt idx="31">
                  <c:v>62</c:v>
                </c:pt>
                <c:pt idx="32">
                  <c:v>59.939999</c:v>
                </c:pt>
                <c:pt idx="33">
                  <c:v>60.509998000000003</c:v>
                </c:pt>
                <c:pt idx="34">
                  <c:v>58.799999</c:v>
                </c:pt>
                <c:pt idx="35">
                  <c:v>60.09</c:v>
                </c:pt>
                <c:pt idx="36">
                  <c:v>62.950001</c:v>
                </c:pt>
                <c:pt idx="37">
                  <c:v>63.549999</c:v>
                </c:pt>
                <c:pt idx="38">
                  <c:v>66</c:v>
                </c:pt>
                <c:pt idx="39">
                  <c:v>64.379997000000003</c:v>
                </c:pt>
                <c:pt idx="40">
                  <c:v>64.599997999999999</c:v>
                </c:pt>
                <c:pt idx="41">
                  <c:v>63.200001</c:v>
                </c:pt>
                <c:pt idx="42">
                  <c:v>62.98</c:v>
                </c:pt>
                <c:pt idx="43">
                  <c:v>65.400002000000001</c:v>
                </c:pt>
                <c:pt idx="44">
                  <c:v>66.589995999999999</c:v>
                </c:pt>
                <c:pt idx="45">
                  <c:v>66.540001000000004</c:v>
                </c:pt>
                <c:pt idx="46">
                  <c:v>66.040001000000004</c:v>
                </c:pt>
                <c:pt idx="47">
                  <c:v>69.580001999999993</c:v>
                </c:pt>
                <c:pt idx="48">
                  <c:v>70.370002999999997</c:v>
                </c:pt>
                <c:pt idx="49">
                  <c:v>71.559997999999993</c:v>
                </c:pt>
                <c:pt idx="50">
                  <c:v>70.690002000000007</c:v>
                </c:pt>
                <c:pt idx="51">
                  <c:v>70.440002000000007</c:v>
                </c:pt>
                <c:pt idx="52">
                  <c:v>72.180000000000007</c:v>
                </c:pt>
                <c:pt idx="53">
                  <c:v>72.040001000000004</c:v>
                </c:pt>
                <c:pt idx="54">
                  <c:v>71.040001000000004</c:v>
                </c:pt>
                <c:pt idx="55">
                  <c:v>71.650002000000001</c:v>
                </c:pt>
                <c:pt idx="56">
                  <c:v>75.230002999999996</c:v>
                </c:pt>
                <c:pt idx="57">
                  <c:v>66.760002</c:v>
                </c:pt>
                <c:pt idx="58">
                  <c:v>62.240001999999997</c:v>
                </c:pt>
                <c:pt idx="59">
                  <c:v>65.680000000000007</c:v>
                </c:pt>
                <c:pt idx="60">
                  <c:v>65.480002999999996</c:v>
                </c:pt>
                <c:pt idx="61">
                  <c:v>69.339995999999999</c:v>
                </c:pt>
                <c:pt idx="62">
                  <c:v>68.129997000000003</c:v>
                </c:pt>
                <c:pt idx="63">
                  <c:v>67.180000000000007</c:v>
                </c:pt>
                <c:pt idx="64">
                  <c:v>67.029999000000004</c:v>
                </c:pt>
                <c:pt idx="65">
                  <c:v>65.110000999999997</c:v>
                </c:pt>
                <c:pt idx="66">
                  <c:v>63.279998999999997</c:v>
                </c:pt>
                <c:pt idx="67">
                  <c:v>59.389999000000003</c:v>
                </c:pt>
                <c:pt idx="68">
                  <c:v>60.139999000000003</c:v>
                </c:pt>
                <c:pt idx="69">
                  <c:v>57.959999000000003</c:v>
                </c:pt>
                <c:pt idx="70">
                  <c:v>58.75</c:v>
                </c:pt>
                <c:pt idx="71">
                  <c:v>57.880001</c:v>
                </c:pt>
                <c:pt idx="72">
                  <c:v>58.32</c:v>
                </c:pt>
                <c:pt idx="73">
                  <c:v>61.299999</c:v>
                </c:pt>
                <c:pt idx="74">
                  <c:v>59.669998</c:v>
                </c:pt>
                <c:pt idx="75">
                  <c:v>60.099997999999999</c:v>
                </c:pt>
                <c:pt idx="76">
                  <c:v>63.200001</c:v>
                </c:pt>
                <c:pt idx="77">
                  <c:v>61.34</c:v>
                </c:pt>
                <c:pt idx="78">
                  <c:v>61.279998999999997</c:v>
                </c:pt>
                <c:pt idx="79">
                  <c:v>61.25</c:v>
                </c:pt>
                <c:pt idx="80">
                  <c:v>61.779998999999997</c:v>
                </c:pt>
                <c:pt idx="81">
                  <c:v>59.98</c:v>
                </c:pt>
                <c:pt idx="82">
                  <c:v>63.639999000000003</c:v>
                </c:pt>
                <c:pt idx="83">
                  <c:v>65.970000999999996</c:v>
                </c:pt>
                <c:pt idx="84">
                  <c:v>63.5</c:v>
                </c:pt>
                <c:pt idx="85">
                  <c:v>66.900002000000001</c:v>
                </c:pt>
                <c:pt idx="86">
                  <c:v>67.050003000000004</c:v>
                </c:pt>
                <c:pt idx="87">
                  <c:v>61.48</c:v>
                </c:pt>
                <c:pt idx="88">
                  <c:v>60.310001</c:v>
                </c:pt>
                <c:pt idx="89">
                  <c:v>59.07</c:v>
                </c:pt>
                <c:pt idx="90">
                  <c:v>61.98</c:v>
                </c:pt>
                <c:pt idx="91">
                  <c:v>62.59</c:v>
                </c:pt>
                <c:pt idx="92">
                  <c:v>65.610000999999997</c:v>
                </c:pt>
                <c:pt idx="93">
                  <c:v>64.699996999999996</c:v>
                </c:pt>
                <c:pt idx="94">
                  <c:v>64.169998000000007</c:v>
                </c:pt>
                <c:pt idx="95">
                  <c:v>65.790001000000004</c:v>
                </c:pt>
                <c:pt idx="96">
                  <c:v>66.610000999999997</c:v>
                </c:pt>
                <c:pt idx="97">
                  <c:v>66.120002999999997</c:v>
                </c:pt>
                <c:pt idx="98">
                  <c:v>67.650002000000001</c:v>
                </c:pt>
                <c:pt idx="99">
                  <c:v>64.589995999999999</c:v>
                </c:pt>
                <c:pt idx="100">
                  <c:v>67.309997999999993</c:v>
                </c:pt>
                <c:pt idx="101">
                  <c:v>65.900002000000001</c:v>
                </c:pt>
                <c:pt idx="102">
                  <c:v>62.009998000000003</c:v>
                </c:pt>
                <c:pt idx="103">
                  <c:v>60.919998</c:v>
                </c:pt>
                <c:pt idx="104">
                  <c:v>59.639999000000003</c:v>
                </c:pt>
                <c:pt idx="105">
                  <c:v>57.91</c:v>
                </c:pt>
                <c:pt idx="106">
                  <c:v>58.450001</c:v>
                </c:pt>
                <c:pt idx="107">
                  <c:v>62.630001</c:v>
                </c:pt>
                <c:pt idx="108">
                  <c:v>65.160004000000001</c:v>
                </c:pt>
                <c:pt idx="109">
                  <c:v>65.629997000000003</c:v>
                </c:pt>
                <c:pt idx="110">
                  <c:v>66.449996999999996</c:v>
                </c:pt>
                <c:pt idx="111">
                  <c:v>65.540001000000004</c:v>
                </c:pt>
                <c:pt idx="112">
                  <c:v>62.34</c:v>
                </c:pt>
                <c:pt idx="113">
                  <c:v>63.560001</c:v>
                </c:pt>
                <c:pt idx="114">
                  <c:v>62.810001</c:v>
                </c:pt>
                <c:pt idx="115">
                  <c:v>62.389999000000003</c:v>
                </c:pt>
                <c:pt idx="116">
                  <c:v>60.970001000000003</c:v>
                </c:pt>
                <c:pt idx="117">
                  <c:v>59.779998999999997</c:v>
                </c:pt>
                <c:pt idx="118">
                  <c:v>57.91</c:v>
                </c:pt>
                <c:pt idx="119">
                  <c:v>72.470000999999996</c:v>
                </c:pt>
                <c:pt idx="120">
                  <c:v>78.099997999999999</c:v>
                </c:pt>
                <c:pt idx="121">
                  <c:v>78.349997999999999</c:v>
                </c:pt>
                <c:pt idx="122">
                  <c:v>80.430000000000007</c:v>
                </c:pt>
                <c:pt idx="123">
                  <c:v>78.889999000000003</c:v>
                </c:pt>
                <c:pt idx="124">
                  <c:v>78.919998000000007</c:v>
                </c:pt>
                <c:pt idx="125">
                  <c:v>79.449996999999996</c:v>
                </c:pt>
                <c:pt idx="126">
                  <c:v>77.150002000000001</c:v>
                </c:pt>
                <c:pt idx="127">
                  <c:v>76.620002999999997</c:v>
                </c:pt>
                <c:pt idx="128">
                  <c:v>83.089995999999999</c:v>
                </c:pt>
                <c:pt idx="129">
                  <c:v>79.919998000000007</c:v>
                </c:pt>
                <c:pt idx="130">
                  <c:v>78.599997999999999</c:v>
                </c:pt>
                <c:pt idx="131">
                  <c:v>80.940002000000007</c:v>
                </c:pt>
                <c:pt idx="132">
                  <c:v>80.150002000000001</c:v>
                </c:pt>
                <c:pt idx="133">
                  <c:v>81.959998999999996</c:v>
                </c:pt>
                <c:pt idx="134">
                  <c:v>82.459998999999996</c:v>
                </c:pt>
                <c:pt idx="135">
                  <c:v>81.160004000000001</c:v>
                </c:pt>
                <c:pt idx="136">
                  <c:v>79.620002999999997</c:v>
                </c:pt>
                <c:pt idx="137">
                  <c:v>81.779999000000004</c:v>
                </c:pt>
                <c:pt idx="138">
                  <c:v>84.610000999999997</c:v>
                </c:pt>
                <c:pt idx="139">
                  <c:v>83.610000999999997</c:v>
                </c:pt>
                <c:pt idx="140">
                  <c:v>83</c:v>
                </c:pt>
                <c:pt idx="141">
                  <c:v>77.510002</c:v>
                </c:pt>
                <c:pt idx="142">
                  <c:v>77.970000999999996</c:v>
                </c:pt>
                <c:pt idx="143">
                  <c:v>80.410004000000001</c:v>
                </c:pt>
                <c:pt idx="144">
                  <c:v>80.279999000000004</c:v>
                </c:pt>
                <c:pt idx="145">
                  <c:v>81.529999000000004</c:v>
                </c:pt>
                <c:pt idx="146">
                  <c:v>80.860000999999997</c:v>
                </c:pt>
                <c:pt idx="147">
                  <c:v>77.410004000000001</c:v>
                </c:pt>
                <c:pt idx="148">
                  <c:v>76.559997999999993</c:v>
                </c:pt>
                <c:pt idx="149">
                  <c:v>75.510002</c:v>
                </c:pt>
                <c:pt idx="150">
                  <c:v>74.639999000000003</c:v>
                </c:pt>
                <c:pt idx="151">
                  <c:v>70.459998999999996</c:v>
                </c:pt>
                <c:pt idx="152">
                  <c:v>70.519997000000004</c:v>
                </c:pt>
                <c:pt idx="153">
                  <c:v>68.309997999999993</c:v>
                </c:pt>
                <c:pt idx="154">
                  <c:v>66.080001999999993</c:v>
                </c:pt>
                <c:pt idx="155">
                  <c:v>66</c:v>
                </c:pt>
                <c:pt idx="156">
                  <c:v>67.040001000000004</c:v>
                </c:pt>
                <c:pt idx="157">
                  <c:v>64.220000999999996</c:v>
                </c:pt>
                <c:pt idx="158">
                  <c:v>67.279999000000004</c:v>
                </c:pt>
                <c:pt idx="159">
                  <c:v>67.809997999999993</c:v>
                </c:pt>
                <c:pt idx="160">
                  <c:v>66.129997000000003</c:v>
                </c:pt>
                <c:pt idx="161">
                  <c:v>66.389999000000003</c:v>
                </c:pt>
                <c:pt idx="162">
                  <c:v>69.139999000000003</c:v>
                </c:pt>
                <c:pt idx="163">
                  <c:v>69.260002</c:v>
                </c:pt>
                <c:pt idx="164">
                  <c:v>72.260002</c:v>
                </c:pt>
                <c:pt idx="165">
                  <c:v>74.349997999999999</c:v>
                </c:pt>
                <c:pt idx="166">
                  <c:v>77.830001999999993</c:v>
                </c:pt>
                <c:pt idx="167">
                  <c:v>76.550003000000004</c:v>
                </c:pt>
                <c:pt idx="168">
                  <c:v>77.110000999999997</c:v>
                </c:pt>
                <c:pt idx="169">
                  <c:v>73.849997999999999</c:v>
                </c:pt>
                <c:pt idx="170">
                  <c:v>77.260002</c:v>
                </c:pt>
                <c:pt idx="171">
                  <c:v>75.800003000000004</c:v>
                </c:pt>
                <c:pt idx="172">
                  <c:v>76.959998999999996</c:v>
                </c:pt>
                <c:pt idx="173">
                  <c:v>78.519997000000004</c:v>
                </c:pt>
                <c:pt idx="174">
                  <c:v>79.230002999999996</c:v>
                </c:pt>
                <c:pt idx="175">
                  <c:v>82.769997000000004</c:v>
                </c:pt>
                <c:pt idx="176">
                  <c:v>84.690002000000007</c:v>
                </c:pt>
                <c:pt idx="177">
                  <c:v>82.480002999999996</c:v>
                </c:pt>
                <c:pt idx="178">
                  <c:v>81.080001999999993</c:v>
                </c:pt>
                <c:pt idx="179">
                  <c:v>82.730002999999996</c:v>
                </c:pt>
                <c:pt idx="180">
                  <c:v>82.980002999999996</c:v>
                </c:pt>
                <c:pt idx="181">
                  <c:v>81.519997000000004</c:v>
                </c:pt>
                <c:pt idx="182">
                  <c:v>79.080001999999993</c:v>
                </c:pt>
                <c:pt idx="183">
                  <c:v>73.120002999999997</c:v>
                </c:pt>
                <c:pt idx="184">
                  <c:v>77.959998999999996</c:v>
                </c:pt>
                <c:pt idx="185">
                  <c:v>77.489998</c:v>
                </c:pt>
                <c:pt idx="186">
                  <c:v>78.199996999999996</c:v>
                </c:pt>
                <c:pt idx="187">
                  <c:v>75.190002000000007</c:v>
                </c:pt>
                <c:pt idx="188">
                  <c:v>78</c:v>
                </c:pt>
                <c:pt idx="189">
                  <c:v>81.569999999999993</c:v>
                </c:pt>
                <c:pt idx="190">
                  <c:v>84.830001999999993</c:v>
                </c:pt>
                <c:pt idx="191">
                  <c:v>88.339995999999999</c:v>
                </c:pt>
                <c:pt idx="192">
                  <c:v>88.980002999999996</c:v>
                </c:pt>
                <c:pt idx="193">
                  <c:v>89.190002000000007</c:v>
                </c:pt>
                <c:pt idx="194">
                  <c:v>89.779999000000004</c:v>
                </c:pt>
                <c:pt idx="195">
                  <c:v>91.059997999999993</c:v>
                </c:pt>
                <c:pt idx="196">
                  <c:v>92.839995999999999</c:v>
                </c:pt>
                <c:pt idx="197">
                  <c:v>94.980002999999996</c:v>
                </c:pt>
                <c:pt idx="198">
                  <c:v>95.32</c:v>
                </c:pt>
                <c:pt idx="199">
                  <c:v>92</c:v>
                </c:pt>
                <c:pt idx="200">
                  <c:v>91.959998999999996</c:v>
                </c:pt>
                <c:pt idx="201">
                  <c:v>92.360000999999997</c:v>
                </c:pt>
                <c:pt idx="202">
                  <c:v>87.910004000000001</c:v>
                </c:pt>
                <c:pt idx="203">
                  <c:v>86.419998000000007</c:v>
                </c:pt>
                <c:pt idx="204">
                  <c:v>89.330001999999993</c:v>
                </c:pt>
                <c:pt idx="205">
                  <c:v>92.080001999999993</c:v>
                </c:pt>
                <c:pt idx="206">
                  <c:v>94.75</c:v>
                </c:pt>
                <c:pt idx="207">
                  <c:v>97</c:v>
                </c:pt>
                <c:pt idx="208">
                  <c:v>91.889999000000003</c:v>
                </c:pt>
                <c:pt idx="209">
                  <c:v>95.419998000000007</c:v>
                </c:pt>
                <c:pt idx="210">
                  <c:v>94.68</c:v>
                </c:pt>
                <c:pt idx="211">
                  <c:v>93.370002999999997</c:v>
                </c:pt>
                <c:pt idx="212">
                  <c:v>96.269997000000004</c:v>
                </c:pt>
                <c:pt idx="213">
                  <c:v>95.910004000000001</c:v>
                </c:pt>
                <c:pt idx="214">
                  <c:v>95.230002999999996</c:v>
                </c:pt>
                <c:pt idx="215">
                  <c:v>96.379997000000003</c:v>
                </c:pt>
                <c:pt idx="216">
                  <c:v>98.440002000000007</c:v>
                </c:pt>
                <c:pt idx="217">
                  <c:v>97.82</c:v>
                </c:pt>
                <c:pt idx="218">
                  <c:v>92.279999000000004</c:v>
                </c:pt>
                <c:pt idx="219">
                  <c:v>92.050003000000004</c:v>
                </c:pt>
                <c:pt idx="220">
                  <c:v>96.949996999999996</c:v>
                </c:pt>
                <c:pt idx="221">
                  <c:v>92.75</c:v>
                </c:pt>
                <c:pt idx="222">
                  <c:v>92.339995999999999</c:v>
                </c:pt>
                <c:pt idx="223">
                  <c:v>90.910004000000001</c:v>
                </c:pt>
                <c:pt idx="224">
                  <c:v>89.129997000000003</c:v>
                </c:pt>
                <c:pt idx="225">
                  <c:v>86.57</c:v>
                </c:pt>
                <c:pt idx="226">
                  <c:v>87.610000999999997</c:v>
                </c:pt>
                <c:pt idx="227">
                  <c:v>92.870002999999997</c:v>
                </c:pt>
                <c:pt idx="228">
                  <c:v>86.019997000000004</c:v>
                </c:pt>
                <c:pt idx="229">
                  <c:v>86.769997000000004</c:v>
                </c:pt>
                <c:pt idx="230">
                  <c:v>87.209998999999996</c:v>
                </c:pt>
                <c:pt idx="231">
                  <c:v>84</c:v>
                </c:pt>
                <c:pt idx="232">
                  <c:v>83.529999000000004</c:v>
                </c:pt>
                <c:pt idx="233">
                  <c:v>83.720000999999996</c:v>
                </c:pt>
                <c:pt idx="234">
                  <c:v>82.940002000000007</c:v>
                </c:pt>
                <c:pt idx="235">
                  <c:v>83.110000999999997</c:v>
                </c:pt>
                <c:pt idx="236">
                  <c:v>84.699996999999996</c:v>
                </c:pt>
                <c:pt idx="237">
                  <c:v>84.940002000000007</c:v>
                </c:pt>
                <c:pt idx="238">
                  <c:v>81.75</c:v>
                </c:pt>
                <c:pt idx="239">
                  <c:v>79.879997000000003</c:v>
                </c:pt>
                <c:pt idx="240">
                  <c:v>79.25</c:v>
                </c:pt>
                <c:pt idx="241">
                  <c:v>86.25</c:v>
                </c:pt>
                <c:pt idx="242">
                  <c:v>91.300003000000004</c:v>
                </c:pt>
                <c:pt idx="243">
                  <c:v>89.75</c:v>
                </c:pt>
                <c:pt idx="244">
                  <c:v>91.059997999999993</c:v>
                </c:pt>
                <c:pt idx="245">
                  <c:v>88.860000999999997</c:v>
                </c:pt>
                <c:pt idx="246">
                  <c:v>89.440002000000007</c:v>
                </c:pt>
                <c:pt idx="247">
                  <c:v>85.800003000000004</c:v>
                </c:pt>
                <c:pt idx="248">
                  <c:v>86.650002000000001</c:v>
                </c:pt>
                <c:pt idx="249">
                  <c:v>87.400002000000001</c:v>
                </c:pt>
                <c:pt idx="250">
                  <c:v>88.620002999999997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82-6547-BC80-244CEF4B7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4174335"/>
        <c:axId val="1044025951"/>
      </c:lineChart>
      <c:dateAx>
        <c:axId val="1044174335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025951"/>
        <c:crosses val="autoZero"/>
        <c:auto val="1"/>
        <c:lblOffset val="100"/>
        <c:baseTimeUnit val="days"/>
      </c:dateAx>
      <c:valAx>
        <c:axId val="1044025951"/>
        <c:scaling>
          <c:orientation val="minMax"/>
          <c:min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4174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76313988371275"/>
          <c:y val="5.9318263024258105E-2"/>
          <c:w val="0.85047647070111365"/>
          <c:h val="0.84236920288528516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38100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85725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3258459544043177"/>
                  <c:y val="-0.2964710548138463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SPY!$E$3:$E$35</c:f>
              <c:numCache>
                <c:formatCode>0.00%</c:formatCode>
                <c:ptCount val="33"/>
                <c:pt idx="0">
                  <c:v>1.4112903225806495E-2</c:v>
                </c:pt>
                <c:pt idx="1">
                  <c:v>1.4910536779324524E-3</c:v>
                </c:pt>
                <c:pt idx="2">
                  <c:v>2.0554177005789986E-2</c:v>
                </c:pt>
                <c:pt idx="3">
                  <c:v>2.9176966405966009E-3</c:v>
                </c:pt>
                <c:pt idx="4">
                  <c:v>1.5111721685724611E-2</c:v>
                </c:pt>
                <c:pt idx="5">
                  <c:v>2.356406480117812E-2</c:v>
                </c:pt>
                <c:pt idx="6">
                  <c:v>3.0565817616177382E-2</c:v>
                </c:pt>
                <c:pt idx="7">
                  <c:v>6.9808686464662983E-3</c:v>
                </c:pt>
                <c:pt idx="8">
                  <c:v>5.6359139623772592E-2</c:v>
                </c:pt>
                <c:pt idx="9">
                  <c:v>-3.6360411493437383E-2</c:v>
                </c:pt>
                <c:pt idx="10">
                  <c:v>-3.1290263206331659E-2</c:v>
                </c:pt>
                <c:pt idx="11">
                  <c:v>5.1681550446514013E-3</c:v>
                </c:pt>
                <c:pt idx="12">
                  <c:v>2.4309099844996407E-2</c:v>
                </c:pt>
                <c:pt idx="13">
                  <c:v>1.2548903816342882E-3</c:v>
                </c:pt>
                <c:pt idx="14">
                  <c:v>3.7046593925095905E-2</c:v>
                </c:pt>
                <c:pt idx="15">
                  <c:v>3.1919809476415706E-2</c:v>
                </c:pt>
                <c:pt idx="16">
                  <c:v>1.4122834211705015E-3</c:v>
                </c:pt>
                <c:pt idx="17">
                  <c:v>-6.9104292790313826E-2</c:v>
                </c:pt>
                <c:pt idx="18">
                  <c:v>1.8549310867235658E-2</c:v>
                </c:pt>
                <c:pt idx="19">
                  <c:v>-9.3343007436967107E-2</c:v>
                </c:pt>
                <c:pt idx="20">
                  <c:v>8.0065620998719611E-2</c:v>
                </c:pt>
                <c:pt idx="21">
                  <c:v>3.241581150668682E-2</c:v>
                </c:pt>
                <c:pt idx="22">
                  <c:v>1.3635711209990076E-2</c:v>
                </c:pt>
                <c:pt idx="23">
                  <c:v>4.0852449730954365E-2</c:v>
                </c:pt>
                <c:pt idx="24">
                  <c:v>-6.3771172029113643E-2</c:v>
                </c:pt>
                <c:pt idx="25">
                  <c:v>6.4409488865477593E-2</c:v>
                </c:pt>
                <c:pt idx="26">
                  <c:v>1.511945392491465E-2</c:v>
                </c:pt>
                <c:pt idx="27">
                  <c:v>-1.6743435430185305E-2</c:v>
                </c:pt>
                <c:pt idx="28">
                  <c:v>1.4771755855701896E-2</c:v>
                </c:pt>
                <c:pt idx="29">
                  <c:v>2.2104660174546042E-2</c:v>
                </c:pt>
                <c:pt idx="30">
                  <c:v>3.619819998021967E-2</c:v>
                </c:pt>
                <c:pt idx="31">
                  <c:v>2.4020871114504905E-2</c:v>
                </c:pt>
                <c:pt idx="32">
                  <c:v>1.4789038712483604E-2</c:v>
                </c:pt>
              </c:numCache>
            </c:numRef>
          </c:xVal>
          <c:yVal>
            <c:numRef>
              <c:f>SPY!$F$3:$F$35</c:f>
              <c:numCache>
                <c:formatCode>0.00%</c:formatCode>
                <c:ptCount val="33"/>
                <c:pt idx="0">
                  <c:v>-9.4594594594594517E-2</c:v>
                </c:pt>
                <c:pt idx="1">
                  <c:v>1.0368159203980096</c:v>
                </c:pt>
                <c:pt idx="2">
                  <c:v>-4.64093795798729E-2</c:v>
                </c:pt>
                <c:pt idx="3">
                  <c:v>-8.555327868852447E-2</c:v>
                </c:pt>
                <c:pt idx="4">
                  <c:v>-0.17759103641456586</c:v>
                </c:pt>
                <c:pt idx="5">
                  <c:v>-3.4059945504087197E-2</c:v>
                </c:pt>
                <c:pt idx="6">
                  <c:v>0.14315937940761647</c:v>
                </c:pt>
                <c:pt idx="7">
                  <c:v>0.17951881554595928</c:v>
                </c:pt>
                <c:pt idx="8">
                  <c:v>-1.56903765690386E-3</c:v>
                </c:pt>
                <c:pt idx="9">
                  <c:v>4.9764274489261462E-2</c:v>
                </c:pt>
                <c:pt idx="10">
                  <c:v>0.14421157684630748</c:v>
                </c:pt>
                <c:pt idx="11">
                  <c:v>0.14304404709986929</c:v>
                </c:pt>
                <c:pt idx="12">
                  <c:v>0.1007249141549027</c:v>
                </c:pt>
                <c:pt idx="13">
                  <c:v>0.44194107452339693</c:v>
                </c:pt>
                <c:pt idx="14">
                  <c:v>3.3653846153846034E-2</c:v>
                </c:pt>
                <c:pt idx="15">
                  <c:v>0.50558139534883706</c:v>
                </c:pt>
                <c:pt idx="16">
                  <c:v>-8.7272165585418504E-2</c:v>
                </c:pt>
                <c:pt idx="17">
                  <c:v>-0.34422068031815878</c:v>
                </c:pt>
                <c:pt idx="18">
                  <c:v>0.11716129032258071</c:v>
                </c:pt>
                <c:pt idx="19">
                  <c:v>-0.24439824439824431</c:v>
                </c:pt>
                <c:pt idx="20">
                  <c:v>0.13573830632833994</c:v>
                </c:pt>
                <c:pt idx="21">
                  <c:v>0.20753701211305531</c:v>
                </c:pt>
                <c:pt idx="22">
                  <c:v>0.29424877396344185</c:v>
                </c:pt>
                <c:pt idx="23">
                  <c:v>0.23251808473992419</c:v>
                </c:pt>
                <c:pt idx="24">
                  <c:v>-0.19116825041922858</c:v>
                </c:pt>
                <c:pt idx="25">
                  <c:v>8.1375259156876378E-2</c:v>
                </c:pt>
                <c:pt idx="26">
                  <c:v>1.5497683335996104E-2</c:v>
                </c:pt>
                <c:pt idx="27">
                  <c:v>0.27690371302706085</c:v>
                </c:pt>
                <c:pt idx="28">
                  <c:v>-0.18679152291769341</c:v>
                </c:pt>
                <c:pt idx="29">
                  <c:v>0.22848484848484851</c:v>
                </c:pt>
                <c:pt idx="30">
                  <c:v>0.17562900838677842</c:v>
                </c:pt>
                <c:pt idx="31">
                  <c:v>-3.4305497272345775E-2</c:v>
                </c:pt>
                <c:pt idx="32">
                  <c:v>-0.11189570885388378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71D-A04E-BAEC-9EF1BAA94E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3790672"/>
        <c:axId val="218506912"/>
      </c:scatterChart>
      <c:valAx>
        <c:axId val="223790672"/>
        <c:scaling>
          <c:orientation val="minMax"/>
        </c:scaling>
        <c:delete val="0"/>
        <c:axPos val="b"/>
        <c:numFmt formatCode="0.0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8506912"/>
        <c:crosses val="autoZero"/>
        <c:crossBetween val="midCat"/>
      </c:valAx>
      <c:valAx>
        <c:axId val="218506912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790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3">
          <a:lumMod val="40000"/>
          <a:lumOff val="6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Average New-And</a:t>
            </a:r>
            <a:r>
              <a:rPr lang="en-US" sz="1600" b="1" baseline="0"/>
              <a:t> Used- Car Prices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New</c:v>
                </c:pt>
              </c:strCache>
            </c:strRef>
          </c:tx>
          <c:spPr>
            <a:ln w="3810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38100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Sheet1!$B$4:$B$8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Sheet1!$D$4:$D$8</c:f>
              <c:numCache>
                <c:formatCode>_("$"* #,##0_);_("$"* \(#,##0\);_("$"* "-"??_);_(@_)</c:formatCode>
                <c:ptCount val="5"/>
                <c:pt idx="0">
                  <c:v>32997</c:v>
                </c:pt>
                <c:pt idx="1">
                  <c:v>33931</c:v>
                </c:pt>
                <c:pt idx="2">
                  <c:v>34775</c:v>
                </c:pt>
                <c:pt idx="3">
                  <c:v>36154</c:v>
                </c:pt>
                <c:pt idx="4">
                  <c:v>37285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8D-4AB3-89A7-84397781A017}"/>
            </c:ext>
          </c:extLst>
        </c:ser>
        <c:ser>
          <c:idx val="1"/>
          <c:order val="1"/>
          <c:tx>
            <c:strRef>
              <c:f>Sheet1!$E$3</c:f>
              <c:strCache>
                <c:ptCount val="1"/>
                <c:pt idx="0">
                  <c:v>Used</c:v>
                </c:pt>
              </c:strCache>
            </c:strRef>
          </c:tx>
          <c:spPr>
            <a:ln w="38100" cap="rnd">
              <a:solidFill>
                <a:schemeClr val="accent3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75000"/>
                </a:schemeClr>
              </a:solidFill>
              <a:ln w="38100">
                <a:solidFill>
                  <a:schemeClr val="accent3">
                    <a:lumMod val="7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Sheet1!$B$4:$B$8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Sheet1!$E$4:$E$8</c:f>
              <c:numCache>
                <c:formatCode>_("$"* #,##0_);_("$"* \(#,##0\);_("$"* "-"??_);_(@_)</c:formatCode>
                <c:ptCount val="5"/>
                <c:pt idx="0">
                  <c:v>18200</c:v>
                </c:pt>
                <c:pt idx="1">
                  <c:v>18800</c:v>
                </c:pt>
                <c:pt idx="2">
                  <c:v>19200</c:v>
                </c:pt>
                <c:pt idx="3">
                  <c:v>19700</c:v>
                </c:pt>
                <c:pt idx="4">
                  <c:v>20200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8D-4AB3-89A7-84397781A017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03305040"/>
        <c:axId val="503380064"/>
      </c:lineChart>
      <c:catAx>
        <c:axId val="50330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80064"/>
        <c:crosses val="autoZero"/>
        <c:auto val="1"/>
        <c:lblAlgn val="ctr"/>
        <c:lblOffset val="100"/>
        <c:noMultiLvlLbl val="0"/>
      </c:catAx>
      <c:valAx>
        <c:axId val="503380064"/>
        <c:scaling>
          <c:orientation val="minMax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0504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</a:rPr>
              <a:t>Market</a:t>
            </a:r>
            <a:r>
              <a:rPr lang="en-US" sz="1800" b="1" baseline="0" dirty="0">
                <a:solidFill>
                  <a:schemeClr val="accent5">
                    <a:lumMod val="50000"/>
                  </a:schemeClr>
                </a:solidFill>
              </a:rPr>
              <a:t> Fragmentation</a:t>
            </a:r>
            <a:endParaRPr lang="en-US" sz="1800" b="1" dirty="0">
              <a:solidFill>
                <a:schemeClr val="accent5">
                  <a:lumMod val="5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Market Share</c:v>
                </c:pt>
              </c:strCache>
            </c:strRef>
          </c:tx>
          <c:explosion val="24"/>
          <c:dPt>
            <c:idx val="0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2DF-41AE-A08C-4FFB563EB989}"/>
              </c:ext>
            </c:extLst>
          </c:dPt>
          <c:dPt>
            <c:idx val="1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2DF-41AE-A08C-4FFB563EB989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2DF-41AE-A08C-4FFB563EB989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2DF-41AE-A08C-4FFB563EB989}"/>
              </c:ext>
            </c:extLst>
          </c:dPt>
          <c:cat>
            <c:strRef>
              <c:f>Sheet1!$A$2:$A$5</c:f>
              <c:strCache>
                <c:ptCount val="4"/>
                <c:pt idx="0">
                  <c:v>Carmax</c:v>
                </c:pt>
                <c:pt idx="1">
                  <c:v>Carvana </c:v>
                </c:pt>
                <c:pt idx="2">
                  <c:v>Top 100</c:v>
                </c:pt>
                <c:pt idx="3">
                  <c:v>Other Dealerships 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8.0000000000000002E-3</c:v>
                </c:pt>
                <c:pt idx="1">
                  <c:v>1.7999999999999999E-2</c:v>
                </c:pt>
                <c:pt idx="2">
                  <c:v>4.4000000000000011E-2</c:v>
                </c:pt>
                <c:pt idx="3">
                  <c:v>0.92999999999999994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2DF-41AE-A08C-4FFB563EB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US Population Coverage %</c:v>
          </c:tx>
          <c:spPr>
            <a:ln w="571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8.8305627480686349E-2"/>
                  <c:y val="-6.746951331625282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BFB-4AD6-87FE-ACFF2C62B2CC}"/>
                </c:ext>
              </c:extLst>
            </c:dLbl>
            <c:dLbl>
              <c:idx val="4"/>
              <c:layout>
                <c:manualLayout>
                  <c:x val="-7.6584305149398402E-2"/>
                  <c:y val="-7.16024184328869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BFB-4AD6-87FE-ACFF2C62B2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Sheet1!$B$3:$B$11</c:f>
              <c:strCache>
                <c:ptCount val="9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Q119</c:v>
                </c:pt>
                <c:pt idx="7">
                  <c:v>Q219</c:v>
                </c:pt>
                <c:pt idx="8">
                  <c:v>Q319</c:v>
                </c:pt>
              </c:strCache>
            </c:strRef>
          </c:cat>
          <c:val>
            <c:numRef>
              <c:f>Sheet1!$A$3:$A$11</c:f>
              <c:numCache>
                <c:formatCode>General</c:formatCode>
                <c:ptCount val="9"/>
                <c:pt idx="0">
                  <c:v>1.8</c:v>
                </c:pt>
                <c:pt idx="1">
                  <c:v>3.1</c:v>
                </c:pt>
                <c:pt idx="2">
                  <c:v>9.6999999999999993</c:v>
                </c:pt>
                <c:pt idx="3">
                  <c:v>19.7</c:v>
                </c:pt>
                <c:pt idx="4">
                  <c:v>41.2</c:v>
                </c:pt>
                <c:pt idx="5">
                  <c:v>58.6</c:v>
                </c:pt>
                <c:pt idx="6">
                  <c:v>62.3</c:v>
                </c:pt>
                <c:pt idx="7">
                  <c:v>65.7</c:v>
                </c:pt>
                <c:pt idx="8">
                  <c:v>66.7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08-4370-A010-387370FF112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57672911"/>
        <c:axId val="1760276047"/>
      </c:lineChart>
      <c:catAx>
        <c:axId val="1757672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0276047"/>
        <c:crosses val="autoZero"/>
        <c:auto val="1"/>
        <c:lblAlgn val="ctr"/>
        <c:lblOffset val="100"/>
        <c:noMultiLvlLbl val="0"/>
      </c:catAx>
      <c:valAx>
        <c:axId val="1760276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672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Total GPU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087099381921511E-2"/>
          <c:y val="0.10955334378991911"/>
          <c:w val="0.88015653801175409"/>
          <c:h val="0.73771034725376206"/>
        </c:manualLayout>
      </c:layout>
      <c:lineChart>
        <c:grouping val="standard"/>
        <c:varyColors val="0"/>
        <c:ser>
          <c:idx val="0"/>
          <c:order val="0"/>
          <c:tx>
            <c:v>Total GPU</c:v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75000"/>
                </a:schemeClr>
              </a:solidFill>
              <a:ln w="9525">
                <a:solidFill>
                  <a:schemeClr val="accent4">
                    <a:lumMod val="75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5">
                    <a:lumMod val="50000"/>
                  </a:schemeClr>
                </a:solidFill>
                <a:ln w="9525">
                  <a:solidFill>
                    <a:schemeClr val="accent5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5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2EB-492E-8C5C-133EA243E8C4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5">
                    <a:lumMod val="50000"/>
                  </a:schemeClr>
                </a:solidFill>
                <a:ln w="9525">
                  <a:solidFill>
                    <a:schemeClr val="accent5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5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2EB-492E-8C5C-133EA243E8C4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5">
                    <a:lumMod val="50000"/>
                  </a:schemeClr>
                </a:solidFill>
                <a:ln w="9525">
                  <a:solidFill>
                    <a:schemeClr val="accent5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5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2EB-492E-8C5C-133EA243E8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'GPU '!$D$5:$AC$5</c:f>
              <c:strCache>
                <c:ptCount val="13"/>
                <c:pt idx="0">
                  <c:v>FY2016A</c:v>
                </c:pt>
                <c:pt idx="1">
                  <c:v>FY2017A</c:v>
                </c:pt>
                <c:pt idx="2">
                  <c:v>FY2018A</c:v>
                </c:pt>
                <c:pt idx="3">
                  <c:v>FY2019</c:v>
                </c:pt>
                <c:pt idx="4">
                  <c:v>FY2020E</c:v>
                </c:pt>
                <c:pt idx="5">
                  <c:v>FY2021E</c:v>
                </c:pt>
                <c:pt idx="6">
                  <c:v>FY2022E</c:v>
                </c:pt>
                <c:pt idx="7">
                  <c:v>FY2023E</c:v>
                </c:pt>
                <c:pt idx="8">
                  <c:v>FY2024E</c:v>
                </c:pt>
                <c:pt idx="9">
                  <c:v>FY2025E</c:v>
                </c:pt>
                <c:pt idx="10">
                  <c:v>FY2026E</c:v>
                </c:pt>
                <c:pt idx="11">
                  <c:v>FY2027E</c:v>
                </c:pt>
                <c:pt idx="12">
                  <c:v>FY2028E</c:v>
                </c:pt>
              </c:strCache>
            </c:strRef>
          </c:cat>
          <c:val>
            <c:numRef>
              <c:f>'GPU '!$D$12:$AC$12</c:f>
              <c:numCache>
                <c:formatCode>_(* #,##0_);_(* \(#,##0\);_(* "-"_);_(@_)</c:formatCode>
                <c:ptCount val="13"/>
                <c:pt idx="0">
                  <c:v>1023.2396993763658</c:v>
                </c:pt>
                <c:pt idx="1">
                  <c:v>1538.7101147970714</c:v>
                </c:pt>
                <c:pt idx="2">
                  <c:v>2090.2473753559739</c:v>
                </c:pt>
                <c:pt idx="3">
                  <c:v>2846.2852797737664</c:v>
                </c:pt>
                <c:pt idx="4">
                  <c:v>3270.0343980178027</c:v>
                </c:pt>
                <c:pt idx="5">
                  <c:v>3434.1141257753197</c:v>
                </c:pt>
                <c:pt idx="6">
                  <c:v>3598.4966713461454</c:v>
                </c:pt>
                <c:pt idx="7">
                  <c:v>3661.9240693137358</c:v>
                </c:pt>
                <c:pt idx="8">
                  <c:v>3706.8117181240655</c:v>
                </c:pt>
                <c:pt idx="9">
                  <c:v>3756.7414923323872</c:v>
                </c:pt>
                <c:pt idx="10">
                  <c:v>3766.5502168554476</c:v>
                </c:pt>
                <c:pt idx="11">
                  <c:v>3815.8417133756661</c:v>
                </c:pt>
                <c:pt idx="12">
                  <c:v>3864.9877888009296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2EB-492E-8C5C-133EA243E8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9936288"/>
        <c:axId val="659932352"/>
      </c:lineChart>
      <c:catAx>
        <c:axId val="65993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932352"/>
        <c:crosses val="autoZero"/>
        <c:auto val="1"/>
        <c:lblAlgn val="ctr"/>
        <c:lblOffset val="100"/>
        <c:noMultiLvlLbl val="0"/>
      </c:catAx>
      <c:valAx>
        <c:axId val="65993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936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COGS</a:t>
            </a:r>
            <a:r>
              <a:rPr lang="en-US" sz="1600" b="1" baseline="0"/>
              <a:t> and SG&amp;A as a % of Sales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'GPU '!$AQ$14</c:f>
              <c:strCache>
                <c:ptCount val="1"/>
                <c:pt idx="0">
                  <c:v>SG&amp;A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'GPU '!$AP$15:$AP$18</c:f>
              <c:strCache>
                <c:ptCount val="4"/>
                <c:pt idx="0">
                  <c:v>2015A</c:v>
                </c:pt>
                <c:pt idx="1">
                  <c:v>2016A</c:v>
                </c:pt>
                <c:pt idx="2">
                  <c:v>2017A</c:v>
                </c:pt>
                <c:pt idx="3">
                  <c:v>2018A</c:v>
                </c:pt>
              </c:strCache>
            </c:strRef>
          </c:cat>
          <c:val>
            <c:numRef>
              <c:f>'GPU '!$AQ$15:$AQ$18</c:f>
              <c:numCache>
                <c:formatCode>0.00%</c:formatCode>
                <c:ptCount val="4"/>
                <c:pt idx="0">
                  <c:v>0.28129999999999999</c:v>
                </c:pt>
                <c:pt idx="1">
                  <c:v>0.29759999999999998</c:v>
                </c:pt>
                <c:pt idx="2">
                  <c:v>0.2601</c:v>
                </c:pt>
                <c:pt idx="3">
                  <c:v>0.2175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0A-4876-9888-6A8AD2A92E37}"/>
            </c:ext>
          </c:extLst>
        </c:ser>
        <c:ser>
          <c:idx val="1"/>
          <c:order val="1"/>
          <c:tx>
            <c:strRef>
              <c:f>'GPU '!$AR$14</c:f>
              <c:strCache>
                <c:ptCount val="1"/>
                <c:pt idx="0">
                  <c:v>COGS%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'GPU '!$AP$15:$AP$18</c:f>
              <c:strCache>
                <c:ptCount val="4"/>
                <c:pt idx="0">
                  <c:v>2015A</c:v>
                </c:pt>
                <c:pt idx="1">
                  <c:v>2016A</c:v>
                </c:pt>
                <c:pt idx="2">
                  <c:v>2017A</c:v>
                </c:pt>
                <c:pt idx="3">
                  <c:v>2018A</c:v>
                </c:pt>
              </c:strCache>
            </c:strRef>
          </c:cat>
          <c:val>
            <c:numRef>
              <c:f>'GPU '!$AR$15:$AR$18</c:f>
              <c:numCache>
                <c:formatCode>0.00%</c:formatCode>
                <c:ptCount val="4"/>
                <c:pt idx="0">
                  <c:v>0.98970000000000002</c:v>
                </c:pt>
                <c:pt idx="1">
                  <c:v>0.94740000000000002</c:v>
                </c:pt>
                <c:pt idx="2">
                  <c:v>0.92069999999999996</c:v>
                </c:pt>
                <c:pt idx="3">
                  <c:v>0.89939999999999998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0A-4876-9888-6A8AD2A92E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5828080"/>
        <c:axId val="565820208"/>
      </c:barChart>
      <c:catAx>
        <c:axId val="56582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820208"/>
        <c:crosses val="autoZero"/>
        <c:auto val="1"/>
        <c:lblAlgn val="ctr"/>
        <c:lblOffset val="100"/>
        <c:noMultiLvlLbl val="0"/>
      </c:catAx>
      <c:valAx>
        <c:axId val="565820208"/>
        <c:scaling>
          <c:orientation val="minMax"/>
          <c:max val="1.1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582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507781022552039E-2"/>
          <c:y val="3.3645858988829498E-2"/>
          <c:w val="0.88126348146396472"/>
          <c:h val="0.80759179953650639"/>
        </c:manualLayout>
      </c:layout>
      <c:lineChart>
        <c:grouping val="standard"/>
        <c:varyColors val="0"/>
        <c:ser>
          <c:idx val="0"/>
          <c:order val="0"/>
          <c:spPr>
            <a:ln w="5080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'CVNA-6'!$A$2:$A$313</c:f>
              <c:numCache>
                <c:formatCode>m/d/yy</c:formatCode>
                <c:ptCount val="312"/>
                <c:pt idx="0">
                  <c:v>43515</c:v>
                </c:pt>
                <c:pt idx="1">
                  <c:v>43516</c:v>
                </c:pt>
                <c:pt idx="2">
                  <c:v>43517</c:v>
                </c:pt>
                <c:pt idx="3">
                  <c:v>43518</c:v>
                </c:pt>
                <c:pt idx="4">
                  <c:v>43521</c:v>
                </c:pt>
                <c:pt idx="5">
                  <c:v>43522</c:v>
                </c:pt>
                <c:pt idx="6">
                  <c:v>43523</c:v>
                </c:pt>
                <c:pt idx="7">
                  <c:v>43524</c:v>
                </c:pt>
                <c:pt idx="8">
                  <c:v>43525</c:v>
                </c:pt>
                <c:pt idx="9">
                  <c:v>43528</c:v>
                </c:pt>
                <c:pt idx="10">
                  <c:v>43529</c:v>
                </c:pt>
                <c:pt idx="11">
                  <c:v>43530</c:v>
                </c:pt>
                <c:pt idx="12">
                  <c:v>43531</c:v>
                </c:pt>
                <c:pt idx="13">
                  <c:v>43532</c:v>
                </c:pt>
                <c:pt idx="14">
                  <c:v>43535</c:v>
                </c:pt>
                <c:pt idx="15">
                  <c:v>43536</c:v>
                </c:pt>
                <c:pt idx="16">
                  <c:v>43537</c:v>
                </c:pt>
                <c:pt idx="17">
                  <c:v>43538</c:v>
                </c:pt>
                <c:pt idx="18">
                  <c:v>43539</c:v>
                </c:pt>
                <c:pt idx="19">
                  <c:v>43542</c:v>
                </c:pt>
                <c:pt idx="20">
                  <c:v>43543</c:v>
                </c:pt>
                <c:pt idx="21">
                  <c:v>43544</c:v>
                </c:pt>
                <c:pt idx="22">
                  <c:v>43545</c:v>
                </c:pt>
                <c:pt idx="23">
                  <c:v>43546</c:v>
                </c:pt>
                <c:pt idx="24">
                  <c:v>43549</c:v>
                </c:pt>
                <c:pt idx="25">
                  <c:v>43550</c:v>
                </c:pt>
                <c:pt idx="26">
                  <c:v>43551</c:v>
                </c:pt>
                <c:pt idx="27">
                  <c:v>43552</c:v>
                </c:pt>
                <c:pt idx="28">
                  <c:v>43553</c:v>
                </c:pt>
                <c:pt idx="29">
                  <c:v>43556</c:v>
                </c:pt>
                <c:pt idx="30">
                  <c:v>43557</c:v>
                </c:pt>
                <c:pt idx="31">
                  <c:v>43558</c:v>
                </c:pt>
                <c:pt idx="32">
                  <c:v>43559</c:v>
                </c:pt>
                <c:pt idx="33">
                  <c:v>43560</c:v>
                </c:pt>
                <c:pt idx="34">
                  <c:v>43563</c:v>
                </c:pt>
                <c:pt idx="35">
                  <c:v>43564</c:v>
                </c:pt>
                <c:pt idx="36">
                  <c:v>43565</c:v>
                </c:pt>
                <c:pt idx="37">
                  <c:v>43566</c:v>
                </c:pt>
                <c:pt idx="38">
                  <c:v>43567</c:v>
                </c:pt>
                <c:pt idx="39">
                  <c:v>43570</c:v>
                </c:pt>
                <c:pt idx="40">
                  <c:v>43571</c:v>
                </c:pt>
                <c:pt idx="41">
                  <c:v>43572</c:v>
                </c:pt>
                <c:pt idx="42">
                  <c:v>43573</c:v>
                </c:pt>
                <c:pt idx="43">
                  <c:v>43577</c:v>
                </c:pt>
                <c:pt idx="44">
                  <c:v>43578</c:v>
                </c:pt>
                <c:pt idx="45">
                  <c:v>43579</c:v>
                </c:pt>
                <c:pt idx="46">
                  <c:v>43580</c:v>
                </c:pt>
                <c:pt idx="47">
                  <c:v>43581</c:v>
                </c:pt>
                <c:pt idx="48">
                  <c:v>43584</c:v>
                </c:pt>
                <c:pt idx="49">
                  <c:v>43585</c:v>
                </c:pt>
                <c:pt idx="50">
                  <c:v>43586</c:v>
                </c:pt>
                <c:pt idx="51">
                  <c:v>43587</c:v>
                </c:pt>
                <c:pt idx="52">
                  <c:v>43588</c:v>
                </c:pt>
                <c:pt idx="53">
                  <c:v>43591</c:v>
                </c:pt>
                <c:pt idx="54">
                  <c:v>43592</c:v>
                </c:pt>
                <c:pt idx="55">
                  <c:v>43593</c:v>
                </c:pt>
                <c:pt idx="56">
                  <c:v>43594</c:v>
                </c:pt>
                <c:pt idx="57">
                  <c:v>43595</c:v>
                </c:pt>
                <c:pt idx="58">
                  <c:v>43598</c:v>
                </c:pt>
                <c:pt idx="59">
                  <c:v>43599</c:v>
                </c:pt>
                <c:pt idx="60">
                  <c:v>43600</c:v>
                </c:pt>
                <c:pt idx="61">
                  <c:v>43601</c:v>
                </c:pt>
                <c:pt idx="62">
                  <c:v>43602</c:v>
                </c:pt>
                <c:pt idx="63">
                  <c:v>43605</c:v>
                </c:pt>
                <c:pt idx="64">
                  <c:v>43606</c:v>
                </c:pt>
                <c:pt idx="65">
                  <c:v>43607</c:v>
                </c:pt>
                <c:pt idx="66">
                  <c:v>43608</c:v>
                </c:pt>
                <c:pt idx="67">
                  <c:v>43609</c:v>
                </c:pt>
                <c:pt idx="68">
                  <c:v>43613</c:v>
                </c:pt>
                <c:pt idx="69">
                  <c:v>43614</c:v>
                </c:pt>
                <c:pt idx="70">
                  <c:v>43615</c:v>
                </c:pt>
                <c:pt idx="71">
                  <c:v>43616</c:v>
                </c:pt>
                <c:pt idx="72">
                  <c:v>43619</c:v>
                </c:pt>
                <c:pt idx="73">
                  <c:v>43620</c:v>
                </c:pt>
                <c:pt idx="74">
                  <c:v>43621</c:v>
                </c:pt>
                <c:pt idx="75">
                  <c:v>43622</c:v>
                </c:pt>
                <c:pt idx="76">
                  <c:v>43623</c:v>
                </c:pt>
                <c:pt idx="77">
                  <c:v>43626</c:v>
                </c:pt>
                <c:pt idx="78">
                  <c:v>43627</c:v>
                </c:pt>
                <c:pt idx="79">
                  <c:v>43628</c:v>
                </c:pt>
                <c:pt idx="80">
                  <c:v>43629</c:v>
                </c:pt>
                <c:pt idx="81">
                  <c:v>43630</c:v>
                </c:pt>
                <c:pt idx="82">
                  <c:v>43633</c:v>
                </c:pt>
                <c:pt idx="83">
                  <c:v>43634</c:v>
                </c:pt>
                <c:pt idx="84">
                  <c:v>43635</c:v>
                </c:pt>
                <c:pt idx="85">
                  <c:v>43636</c:v>
                </c:pt>
                <c:pt idx="86">
                  <c:v>43637</c:v>
                </c:pt>
                <c:pt idx="87">
                  <c:v>43640</c:v>
                </c:pt>
                <c:pt idx="88">
                  <c:v>43641</c:v>
                </c:pt>
                <c:pt idx="89">
                  <c:v>43642</c:v>
                </c:pt>
                <c:pt idx="90">
                  <c:v>43643</c:v>
                </c:pt>
                <c:pt idx="91">
                  <c:v>43644</c:v>
                </c:pt>
                <c:pt idx="92">
                  <c:v>43647</c:v>
                </c:pt>
                <c:pt idx="93">
                  <c:v>43648</c:v>
                </c:pt>
                <c:pt idx="94">
                  <c:v>43649</c:v>
                </c:pt>
                <c:pt idx="95">
                  <c:v>43651</c:v>
                </c:pt>
                <c:pt idx="96">
                  <c:v>43654</c:v>
                </c:pt>
                <c:pt idx="97">
                  <c:v>43655</c:v>
                </c:pt>
                <c:pt idx="98">
                  <c:v>43656</c:v>
                </c:pt>
                <c:pt idx="99">
                  <c:v>43657</c:v>
                </c:pt>
                <c:pt idx="100">
                  <c:v>43658</c:v>
                </c:pt>
                <c:pt idx="101">
                  <c:v>43661</c:v>
                </c:pt>
                <c:pt idx="102">
                  <c:v>43662</c:v>
                </c:pt>
                <c:pt idx="103">
                  <c:v>43663</c:v>
                </c:pt>
                <c:pt idx="104">
                  <c:v>43664</c:v>
                </c:pt>
                <c:pt idx="105">
                  <c:v>43665</c:v>
                </c:pt>
                <c:pt idx="106">
                  <c:v>43668</c:v>
                </c:pt>
                <c:pt idx="107">
                  <c:v>43669</c:v>
                </c:pt>
                <c:pt idx="108">
                  <c:v>43670</c:v>
                </c:pt>
                <c:pt idx="109">
                  <c:v>43671</c:v>
                </c:pt>
                <c:pt idx="110">
                  <c:v>43672</c:v>
                </c:pt>
                <c:pt idx="111">
                  <c:v>43675</c:v>
                </c:pt>
                <c:pt idx="112">
                  <c:v>43676</c:v>
                </c:pt>
                <c:pt idx="113">
                  <c:v>43677</c:v>
                </c:pt>
                <c:pt idx="114">
                  <c:v>43678</c:v>
                </c:pt>
                <c:pt idx="115">
                  <c:v>43679</c:v>
                </c:pt>
                <c:pt idx="116">
                  <c:v>43682</c:v>
                </c:pt>
                <c:pt idx="117">
                  <c:v>43683</c:v>
                </c:pt>
                <c:pt idx="118">
                  <c:v>43684</c:v>
                </c:pt>
                <c:pt idx="119">
                  <c:v>43685</c:v>
                </c:pt>
                <c:pt idx="120">
                  <c:v>43686</c:v>
                </c:pt>
                <c:pt idx="121">
                  <c:v>43689</c:v>
                </c:pt>
                <c:pt idx="122">
                  <c:v>43690</c:v>
                </c:pt>
                <c:pt idx="123">
                  <c:v>43691</c:v>
                </c:pt>
                <c:pt idx="124">
                  <c:v>43692</c:v>
                </c:pt>
                <c:pt idx="125">
                  <c:v>43693</c:v>
                </c:pt>
                <c:pt idx="126">
                  <c:v>43696</c:v>
                </c:pt>
                <c:pt idx="127">
                  <c:v>43697</c:v>
                </c:pt>
                <c:pt idx="128">
                  <c:v>43698</c:v>
                </c:pt>
                <c:pt idx="129">
                  <c:v>43699</c:v>
                </c:pt>
                <c:pt idx="130">
                  <c:v>43700</c:v>
                </c:pt>
                <c:pt idx="131">
                  <c:v>43703</c:v>
                </c:pt>
                <c:pt idx="132">
                  <c:v>43704</c:v>
                </c:pt>
                <c:pt idx="133">
                  <c:v>43705</c:v>
                </c:pt>
                <c:pt idx="134">
                  <c:v>43706</c:v>
                </c:pt>
                <c:pt idx="135">
                  <c:v>43707</c:v>
                </c:pt>
                <c:pt idx="136">
                  <c:v>43711</c:v>
                </c:pt>
                <c:pt idx="137">
                  <c:v>43712</c:v>
                </c:pt>
                <c:pt idx="138">
                  <c:v>43713</c:v>
                </c:pt>
                <c:pt idx="139">
                  <c:v>43714</c:v>
                </c:pt>
                <c:pt idx="140">
                  <c:v>43717</c:v>
                </c:pt>
                <c:pt idx="141">
                  <c:v>43718</c:v>
                </c:pt>
                <c:pt idx="142">
                  <c:v>43719</c:v>
                </c:pt>
                <c:pt idx="143">
                  <c:v>43720</c:v>
                </c:pt>
                <c:pt idx="144">
                  <c:v>43721</c:v>
                </c:pt>
                <c:pt idx="145">
                  <c:v>43724</c:v>
                </c:pt>
                <c:pt idx="146">
                  <c:v>43725</c:v>
                </c:pt>
                <c:pt idx="147">
                  <c:v>43726</c:v>
                </c:pt>
                <c:pt idx="148">
                  <c:v>43727</c:v>
                </c:pt>
                <c:pt idx="149">
                  <c:v>43728</c:v>
                </c:pt>
                <c:pt idx="150">
                  <c:v>43731</c:v>
                </c:pt>
                <c:pt idx="151">
                  <c:v>43732</c:v>
                </c:pt>
                <c:pt idx="152">
                  <c:v>43733</c:v>
                </c:pt>
                <c:pt idx="153">
                  <c:v>43734</c:v>
                </c:pt>
                <c:pt idx="154">
                  <c:v>43735</c:v>
                </c:pt>
                <c:pt idx="155">
                  <c:v>43738</c:v>
                </c:pt>
                <c:pt idx="156">
                  <c:v>43739</c:v>
                </c:pt>
                <c:pt idx="157">
                  <c:v>43740</c:v>
                </c:pt>
                <c:pt idx="158">
                  <c:v>43741</c:v>
                </c:pt>
                <c:pt idx="159">
                  <c:v>43742</c:v>
                </c:pt>
                <c:pt idx="160">
                  <c:v>43745</c:v>
                </c:pt>
                <c:pt idx="161">
                  <c:v>43746</c:v>
                </c:pt>
                <c:pt idx="162">
                  <c:v>43747</c:v>
                </c:pt>
                <c:pt idx="163">
                  <c:v>43748</c:v>
                </c:pt>
                <c:pt idx="164">
                  <c:v>43749</c:v>
                </c:pt>
                <c:pt idx="165">
                  <c:v>43752</c:v>
                </c:pt>
                <c:pt idx="166">
                  <c:v>43753</c:v>
                </c:pt>
                <c:pt idx="167">
                  <c:v>43754</c:v>
                </c:pt>
                <c:pt idx="168">
                  <c:v>43755</c:v>
                </c:pt>
                <c:pt idx="169">
                  <c:v>43756</c:v>
                </c:pt>
                <c:pt idx="170">
                  <c:v>43759</c:v>
                </c:pt>
                <c:pt idx="171">
                  <c:v>43760</c:v>
                </c:pt>
                <c:pt idx="172">
                  <c:v>43761</c:v>
                </c:pt>
                <c:pt idx="173">
                  <c:v>43762</c:v>
                </c:pt>
                <c:pt idx="174">
                  <c:v>43763</c:v>
                </c:pt>
                <c:pt idx="175">
                  <c:v>43766</c:v>
                </c:pt>
                <c:pt idx="176">
                  <c:v>43767</c:v>
                </c:pt>
                <c:pt idx="177">
                  <c:v>43768</c:v>
                </c:pt>
                <c:pt idx="178">
                  <c:v>43769</c:v>
                </c:pt>
                <c:pt idx="179">
                  <c:v>43770</c:v>
                </c:pt>
                <c:pt idx="180">
                  <c:v>43773</c:v>
                </c:pt>
                <c:pt idx="181">
                  <c:v>43774</c:v>
                </c:pt>
                <c:pt idx="182">
                  <c:v>43775</c:v>
                </c:pt>
                <c:pt idx="183">
                  <c:v>43776</c:v>
                </c:pt>
                <c:pt idx="184">
                  <c:v>43777</c:v>
                </c:pt>
                <c:pt idx="185">
                  <c:v>43780</c:v>
                </c:pt>
                <c:pt idx="186">
                  <c:v>43781</c:v>
                </c:pt>
                <c:pt idx="187">
                  <c:v>43782</c:v>
                </c:pt>
                <c:pt idx="188">
                  <c:v>43783</c:v>
                </c:pt>
                <c:pt idx="189">
                  <c:v>43784</c:v>
                </c:pt>
                <c:pt idx="190">
                  <c:v>43787</c:v>
                </c:pt>
                <c:pt idx="191">
                  <c:v>43788</c:v>
                </c:pt>
                <c:pt idx="192">
                  <c:v>43789</c:v>
                </c:pt>
                <c:pt idx="193">
                  <c:v>43790</c:v>
                </c:pt>
                <c:pt idx="194">
                  <c:v>43791</c:v>
                </c:pt>
                <c:pt idx="195">
                  <c:v>43794</c:v>
                </c:pt>
                <c:pt idx="196">
                  <c:v>43795</c:v>
                </c:pt>
                <c:pt idx="197">
                  <c:v>43796</c:v>
                </c:pt>
                <c:pt idx="198">
                  <c:v>43798</c:v>
                </c:pt>
                <c:pt idx="199">
                  <c:v>43801</c:v>
                </c:pt>
                <c:pt idx="200">
                  <c:v>43802</c:v>
                </c:pt>
                <c:pt idx="201">
                  <c:v>43803</c:v>
                </c:pt>
                <c:pt idx="202">
                  <c:v>43804</c:v>
                </c:pt>
                <c:pt idx="203">
                  <c:v>43805</c:v>
                </c:pt>
                <c:pt idx="204">
                  <c:v>43808</c:v>
                </c:pt>
                <c:pt idx="205">
                  <c:v>43809</c:v>
                </c:pt>
                <c:pt idx="206">
                  <c:v>43810</c:v>
                </c:pt>
                <c:pt idx="207">
                  <c:v>43811</c:v>
                </c:pt>
                <c:pt idx="208">
                  <c:v>43812</c:v>
                </c:pt>
                <c:pt idx="209">
                  <c:v>43815</c:v>
                </c:pt>
                <c:pt idx="210">
                  <c:v>43816</c:v>
                </c:pt>
                <c:pt idx="211">
                  <c:v>43817</c:v>
                </c:pt>
                <c:pt idx="212">
                  <c:v>43818</c:v>
                </c:pt>
                <c:pt idx="213">
                  <c:v>43819</c:v>
                </c:pt>
                <c:pt idx="214">
                  <c:v>43822</c:v>
                </c:pt>
                <c:pt idx="215">
                  <c:v>43823</c:v>
                </c:pt>
                <c:pt idx="216">
                  <c:v>43825</c:v>
                </c:pt>
                <c:pt idx="217">
                  <c:v>43826</c:v>
                </c:pt>
                <c:pt idx="218">
                  <c:v>43829</c:v>
                </c:pt>
                <c:pt idx="219">
                  <c:v>43830</c:v>
                </c:pt>
                <c:pt idx="220">
                  <c:v>43832</c:v>
                </c:pt>
                <c:pt idx="221">
                  <c:v>43833</c:v>
                </c:pt>
                <c:pt idx="222">
                  <c:v>43836</c:v>
                </c:pt>
                <c:pt idx="223">
                  <c:v>43837</c:v>
                </c:pt>
                <c:pt idx="224">
                  <c:v>43838</c:v>
                </c:pt>
                <c:pt idx="225">
                  <c:v>43839</c:v>
                </c:pt>
                <c:pt idx="226">
                  <c:v>43840</c:v>
                </c:pt>
                <c:pt idx="227">
                  <c:v>43843</c:v>
                </c:pt>
                <c:pt idx="228">
                  <c:v>43844</c:v>
                </c:pt>
                <c:pt idx="229">
                  <c:v>43845</c:v>
                </c:pt>
                <c:pt idx="230">
                  <c:v>43846</c:v>
                </c:pt>
                <c:pt idx="231">
                  <c:v>43847</c:v>
                </c:pt>
                <c:pt idx="232">
                  <c:v>43851</c:v>
                </c:pt>
                <c:pt idx="233">
                  <c:v>43852</c:v>
                </c:pt>
                <c:pt idx="234">
                  <c:v>43853</c:v>
                </c:pt>
                <c:pt idx="235">
                  <c:v>43854</c:v>
                </c:pt>
                <c:pt idx="236">
                  <c:v>43857</c:v>
                </c:pt>
                <c:pt idx="237">
                  <c:v>43858</c:v>
                </c:pt>
                <c:pt idx="238">
                  <c:v>43859</c:v>
                </c:pt>
                <c:pt idx="239">
                  <c:v>43860</c:v>
                </c:pt>
                <c:pt idx="240">
                  <c:v>43861</c:v>
                </c:pt>
                <c:pt idx="241">
                  <c:v>43864</c:v>
                </c:pt>
                <c:pt idx="242">
                  <c:v>43865</c:v>
                </c:pt>
                <c:pt idx="243">
                  <c:v>43866</c:v>
                </c:pt>
                <c:pt idx="244">
                  <c:v>43867</c:v>
                </c:pt>
                <c:pt idx="245">
                  <c:v>43868</c:v>
                </c:pt>
                <c:pt idx="246">
                  <c:v>43871</c:v>
                </c:pt>
                <c:pt idx="247">
                  <c:v>43872</c:v>
                </c:pt>
                <c:pt idx="248">
                  <c:v>43873</c:v>
                </c:pt>
                <c:pt idx="249">
                  <c:v>43874</c:v>
                </c:pt>
                <c:pt idx="250">
                  <c:v>43875</c:v>
                </c:pt>
                <c:pt idx="251">
                  <c:v>43876</c:v>
                </c:pt>
                <c:pt idx="252">
                  <c:v>43877</c:v>
                </c:pt>
                <c:pt idx="253">
                  <c:v>43878</c:v>
                </c:pt>
                <c:pt idx="254">
                  <c:v>43879</c:v>
                </c:pt>
                <c:pt idx="255">
                  <c:v>43880</c:v>
                </c:pt>
                <c:pt idx="256">
                  <c:v>43881</c:v>
                </c:pt>
                <c:pt idx="257">
                  <c:v>43882</c:v>
                </c:pt>
                <c:pt idx="258">
                  <c:v>43883</c:v>
                </c:pt>
                <c:pt idx="259">
                  <c:v>43884</c:v>
                </c:pt>
                <c:pt idx="260">
                  <c:v>43885</c:v>
                </c:pt>
                <c:pt idx="261">
                  <c:v>43886</c:v>
                </c:pt>
                <c:pt idx="262">
                  <c:v>43887</c:v>
                </c:pt>
                <c:pt idx="263">
                  <c:v>43888</c:v>
                </c:pt>
                <c:pt idx="264">
                  <c:v>43889</c:v>
                </c:pt>
                <c:pt idx="265">
                  <c:v>43890</c:v>
                </c:pt>
                <c:pt idx="266">
                  <c:v>43891</c:v>
                </c:pt>
                <c:pt idx="267">
                  <c:v>43892</c:v>
                </c:pt>
                <c:pt idx="268">
                  <c:v>43893</c:v>
                </c:pt>
                <c:pt idx="269">
                  <c:v>43894</c:v>
                </c:pt>
                <c:pt idx="270">
                  <c:v>43895</c:v>
                </c:pt>
                <c:pt idx="271">
                  <c:v>43896</c:v>
                </c:pt>
                <c:pt idx="272">
                  <c:v>43897</c:v>
                </c:pt>
                <c:pt idx="273">
                  <c:v>43898</c:v>
                </c:pt>
                <c:pt idx="274">
                  <c:v>43899</c:v>
                </c:pt>
                <c:pt idx="275">
                  <c:v>43900</c:v>
                </c:pt>
                <c:pt idx="276">
                  <c:v>43901</c:v>
                </c:pt>
                <c:pt idx="277">
                  <c:v>43902</c:v>
                </c:pt>
                <c:pt idx="278">
                  <c:v>43903</c:v>
                </c:pt>
                <c:pt idx="279">
                  <c:v>43904</c:v>
                </c:pt>
                <c:pt idx="280">
                  <c:v>43905</c:v>
                </c:pt>
                <c:pt idx="281">
                  <c:v>43906</c:v>
                </c:pt>
                <c:pt idx="282">
                  <c:v>43907</c:v>
                </c:pt>
                <c:pt idx="283">
                  <c:v>43908</c:v>
                </c:pt>
                <c:pt idx="284">
                  <c:v>43909</c:v>
                </c:pt>
                <c:pt idx="285">
                  <c:v>43910</c:v>
                </c:pt>
                <c:pt idx="286">
                  <c:v>43911</c:v>
                </c:pt>
                <c:pt idx="287">
                  <c:v>43912</c:v>
                </c:pt>
                <c:pt idx="288">
                  <c:v>43913</c:v>
                </c:pt>
                <c:pt idx="289">
                  <c:v>43914</c:v>
                </c:pt>
                <c:pt idx="290">
                  <c:v>43915</c:v>
                </c:pt>
                <c:pt idx="291">
                  <c:v>43916</c:v>
                </c:pt>
                <c:pt idx="292">
                  <c:v>43917</c:v>
                </c:pt>
                <c:pt idx="293">
                  <c:v>43918</c:v>
                </c:pt>
                <c:pt idx="294">
                  <c:v>43919</c:v>
                </c:pt>
                <c:pt idx="295">
                  <c:v>43920</c:v>
                </c:pt>
                <c:pt idx="296">
                  <c:v>43921</c:v>
                </c:pt>
                <c:pt idx="297">
                  <c:v>43922</c:v>
                </c:pt>
                <c:pt idx="298">
                  <c:v>43923</c:v>
                </c:pt>
                <c:pt idx="299">
                  <c:v>43924</c:v>
                </c:pt>
                <c:pt idx="300">
                  <c:v>43925</c:v>
                </c:pt>
                <c:pt idx="301">
                  <c:v>43926</c:v>
                </c:pt>
                <c:pt idx="302">
                  <c:v>43927</c:v>
                </c:pt>
                <c:pt idx="303">
                  <c:v>43928</c:v>
                </c:pt>
                <c:pt idx="304">
                  <c:v>43929</c:v>
                </c:pt>
                <c:pt idx="305">
                  <c:v>43930</c:v>
                </c:pt>
                <c:pt idx="306">
                  <c:v>43931</c:v>
                </c:pt>
                <c:pt idx="307">
                  <c:v>43932</c:v>
                </c:pt>
                <c:pt idx="308">
                  <c:v>43933</c:v>
                </c:pt>
                <c:pt idx="309">
                  <c:v>43934</c:v>
                </c:pt>
                <c:pt idx="310">
                  <c:v>43935</c:v>
                </c:pt>
                <c:pt idx="311">
                  <c:v>43936</c:v>
                </c:pt>
              </c:numCache>
            </c:numRef>
          </c:cat>
          <c:val>
            <c:numRef>
              <c:f>'CVNA-6'!$B$2:$B$313</c:f>
              <c:numCache>
                <c:formatCode>General</c:formatCode>
                <c:ptCount val="312"/>
                <c:pt idx="0">
                  <c:v>36.729999999999997</c:v>
                </c:pt>
                <c:pt idx="1">
                  <c:v>36.139999000000003</c:v>
                </c:pt>
                <c:pt idx="2">
                  <c:v>34.770000000000003</c:v>
                </c:pt>
                <c:pt idx="3">
                  <c:v>38</c:v>
                </c:pt>
                <c:pt idx="4">
                  <c:v>38.490001999999997</c:v>
                </c:pt>
                <c:pt idx="5">
                  <c:v>40.5</c:v>
                </c:pt>
                <c:pt idx="6">
                  <c:v>41.82</c:v>
                </c:pt>
                <c:pt idx="7">
                  <c:v>44.860000999999997</c:v>
                </c:pt>
                <c:pt idx="8">
                  <c:v>43.619999</c:v>
                </c:pt>
                <c:pt idx="9">
                  <c:v>42.07</c:v>
                </c:pt>
                <c:pt idx="10">
                  <c:v>47.98</c:v>
                </c:pt>
                <c:pt idx="11">
                  <c:v>50.599997999999999</c:v>
                </c:pt>
                <c:pt idx="12">
                  <c:v>49.48</c:v>
                </c:pt>
                <c:pt idx="13">
                  <c:v>49.599997999999999</c:v>
                </c:pt>
                <c:pt idx="14">
                  <c:v>52.139999000000003</c:v>
                </c:pt>
                <c:pt idx="15">
                  <c:v>53.099997999999999</c:v>
                </c:pt>
                <c:pt idx="16">
                  <c:v>55.970001000000003</c:v>
                </c:pt>
                <c:pt idx="17">
                  <c:v>55.799999</c:v>
                </c:pt>
                <c:pt idx="18">
                  <c:v>56.68</c:v>
                </c:pt>
                <c:pt idx="19">
                  <c:v>56.860000999999997</c:v>
                </c:pt>
                <c:pt idx="20">
                  <c:v>57.990001999999997</c:v>
                </c:pt>
                <c:pt idx="21">
                  <c:v>57.970001000000003</c:v>
                </c:pt>
                <c:pt idx="22">
                  <c:v>57.990001999999997</c:v>
                </c:pt>
                <c:pt idx="23">
                  <c:v>55.619999</c:v>
                </c:pt>
                <c:pt idx="24">
                  <c:v>56.34</c:v>
                </c:pt>
                <c:pt idx="25">
                  <c:v>57.990001999999997</c:v>
                </c:pt>
                <c:pt idx="26">
                  <c:v>58.150002000000001</c:v>
                </c:pt>
                <c:pt idx="27">
                  <c:v>57.849997999999999</c:v>
                </c:pt>
                <c:pt idx="28">
                  <c:v>58.060001</c:v>
                </c:pt>
                <c:pt idx="29">
                  <c:v>58.939999</c:v>
                </c:pt>
                <c:pt idx="30">
                  <c:v>62.82</c:v>
                </c:pt>
                <c:pt idx="31">
                  <c:v>62</c:v>
                </c:pt>
                <c:pt idx="32">
                  <c:v>59.939999</c:v>
                </c:pt>
                <c:pt idx="33">
                  <c:v>60.509998000000003</c:v>
                </c:pt>
                <c:pt idx="34">
                  <c:v>58.799999</c:v>
                </c:pt>
                <c:pt idx="35">
                  <c:v>60.09</c:v>
                </c:pt>
                <c:pt idx="36">
                  <c:v>62.950001</c:v>
                </c:pt>
                <c:pt idx="37">
                  <c:v>63.549999</c:v>
                </c:pt>
                <c:pt idx="38">
                  <c:v>66</c:v>
                </c:pt>
                <c:pt idx="39">
                  <c:v>64.379997000000003</c:v>
                </c:pt>
                <c:pt idx="40">
                  <c:v>64.599997999999999</c:v>
                </c:pt>
                <c:pt idx="41">
                  <c:v>63.200001</c:v>
                </c:pt>
                <c:pt idx="42">
                  <c:v>62.98</c:v>
                </c:pt>
                <c:pt idx="43">
                  <c:v>65.400002000000001</c:v>
                </c:pt>
                <c:pt idx="44">
                  <c:v>66.589995999999999</c:v>
                </c:pt>
                <c:pt idx="45">
                  <c:v>66.540001000000004</c:v>
                </c:pt>
                <c:pt idx="46">
                  <c:v>66.040001000000004</c:v>
                </c:pt>
                <c:pt idx="47">
                  <c:v>69.580001999999993</c:v>
                </c:pt>
                <c:pt idx="48">
                  <c:v>70.370002999999997</c:v>
                </c:pt>
                <c:pt idx="49">
                  <c:v>71.559997999999993</c:v>
                </c:pt>
                <c:pt idx="50">
                  <c:v>70.690002000000007</c:v>
                </c:pt>
                <c:pt idx="51">
                  <c:v>70.440002000000007</c:v>
                </c:pt>
                <c:pt idx="52">
                  <c:v>72.180000000000007</c:v>
                </c:pt>
                <c:pt idx="53">
                  <c:v>72.040001000000004</c:v>
                </c:pt>
                <c:pt idx="54">
                  <c:v>71.040001000000004</c:v>
                </c:pt>
                <c:pt idx="55">
                  <c:v>71.650002000000001</c:v>
                </c:pt>
                <c:pt idx="56">
                  <c:v>75.230002999999996</c:v>
                </c:pt>
                <c:pt idx="57">
                  <c:v>66.760002</c:v>
                </c:pt>
                <c:pt idx="58">
                  <c:v>62.240001999999997</c:v>
                </c:pt>
                <c:pt idx="59">
                  <c:v>65.680000000000007</c:v>
                </c:pt>
                <c:pt idx="60">
                  <c:v>65.480002999999996</c:v>
                </c:pt>
                <c:pt idx="61">
                  <c:v>69.339995999999999</c:v>
                </c:pt>
                <c:pt idx="62">
                  <c:v>68.129997000000003</c:v>
                </c:pt>
                <c:pt idx="63">
                  <c:v>67.180000000000007</c:v>
                </c:pt>
                <c:pt idx="64">
                  <c:v>67.029999000000004</c:v>
                </c:pt>
                <c:pt idx="65">
                  <c:v>65.110000999999997</c:v>
                </c:pt>
                <c:pt idx="66">
                  <c:v>63.279998999999997</c:v>
                </c:pt>
                <c:pt idx="67">
                  <c:v>59.389999000000003</c:v>
                </c:pt>
                <c:pt idx="68">
                  <c:v>60.139999000000003</c:v>
                </c:pt>
                <c:pt idx="69">
                  <c:v>57.959999000000003</c:v>
                </c:pt>
                <c:pt idx="70">
                  <c:v>58.75</c:v>
                </c:pt>
                <c:pt idx="71">
                  <c:v>57.880001</c:v>
                </c:pt>
                <c:pt idx="72">
                  <c:v>58.32</c:v>
                </c:pt>
                <c:pt idx="73">
                  <c:v>61.299999</c:v>
                </c:pt>
                <c:pt idx="74">
                  <c:v>59.669998</c:v>
                </c:pt>
                <c:pt idx="75">
                  <c:v>60.099997999999999</c:v>
                </c:pt>
                <c:pt idx="76">
                  <c:v>63.200001</c:v>
                </c:pt>
                <c:pt idx="77">
                  <c:v>61.34</c:v>
                </c:pt>
                <c:pt idx="78">
                  <c:v>61.279998999999997</c:v>
                </c:pt>
                <c:pt idx="79">
                  <c:v>61.25</c:v>
                </c:pt>
                <c:pt idx="80">
                  <c:v>61.779998999999997</c:v>
                </c:pt>
                <c:pt idx="81">
                  <c:v>59.98</c:v>
                </c:pt>
                <c:pt idx="82">
                  <c:v>63.639999000000003</c:v>
                </c:pt>
                <c:pt idx="83">
                  <c:v>65.970000999999996</c:v>
                </c:pt>
                <c:pt idx="84">
                  <c:v>63.5</c:v>
                </c:pt>
                <c:pt idx="85">
                  <c:v>66.900002000000001</c:v>
                </c:pt>
                <c:pt idx="86">
                  <c:v>67.050003000000004</c:v>
                </c:pt>
                <c:pt idx="87">
                  <c:v>61.48</c:v>
                </c:pt>
                <c:pt idx="88">
                  <c:v>60.310001</c:v>
                </c:pt>
                <c:pt idx="89">
                  <c:v>59.07</c:v>
                </c:pt>
                <c:pt idx="90">
                  <c:v>61.98</c:v>
                </c:pt>
                <c:pt idx="91">
                  <c:v>62.59</c:v>
                </c:pt>
                <c:pt idx="92">
                  <c:v>65.610000999999997</c:v>
                </c:pt>
                <c:pt idx="93">
                  <c:v>64.699996999999996</c:v>
                </c:pt>
                <c:pt idx="94">
                  <c:v>64.169998000000007</c:v>
                </c:pt>
                <c:pt idx="95">
                  <c:v>65.790001000000004</c:v>
                </c:pt>
                <c:pt idx="96">
                  <c:v>66.610000999999997</c:v>
                </c:pt>
                <c:pt idx="97">
                  <c:v>66.120002999999997</c:v>
                </c:pt>
                <c:pt idx="98">
                  <c:v>67.650002000000001</c:v>
                </c:pt>
                <c:pt idx="99">
                  <c:v>64.589995999999999</c:v>
                </c:pt>
                <c:pt idx="100">
                  <c:v>67.309997999999993</c:v>
                </c:pt>
                <c:pt idx="101">
                  <c:v>65.900002000000001</c:v>
                </c:pt>
                <c:pt idx="102">
                  <c:v>62.009998000000003</c:v>
                </c:pt>
                <c:pt idx="103">
                  <c:v>60.919998</c:v>
                </c:pt>
                <c:pt idx="104">
                  <c:v>59.639999000000003</c:v>
                </c:pt>
                <c:pt idx="105">
                  <c:v>57.91</c:v>
                </c:pt>
                <c:pt idx="106">
                  <c:v>58.450001</c:v>
                </c:pt>
                <c:pt idx="107">
                  <c:v>62.630001</c:v>
                </c:pt>
                <c:pt idx="108">
                  <c:v>65.160004000000001</c:v>
                </c:pt>
                <c:pt idx="109">
                  <c:v>65.629997000000003</c:v>
                </c:pt>
                <c:pt idx="110">
                  <c:v>66.449996999999996</c:v>
                </c:pt>
                <c:pt idx="111">
                  <c:v>65.540001000000004</c:v>
                </c:pt>
                <c:pt idx="112">
                  <c:v>62.34</c:v>
                </c:pt>
                <c:pt idx="113">
                  <c:v>63.560001</c:v>
                </c:pt>
                <c:pt idx="114">
                  <c:v>62.810001</c:v>
                </c:pt>
                <c:pt idx="115">
                  <c:v>62.389999000000003</c:v>
                </c:pt>
                <c:pt idx="116">
                  <c:v>60.970001000000003</c:v>
                </c:pt>
                <c:pt idx="117">
                  <c:v>59.779998999999997</c:v>
                </c:pt>
                <c:pt idx="118">
                  <c:v>57.91</c:v>
                </c:pt>
                <c:pt idx="119">
                  <c:v>72.470000999999996</c:v>
                </c:pt>
                <c:pt idx="120">
                  <c:v>78.099997999999999</c:v>
                </c:pt>
                <c:pt idx="121">
                  <c:v>78.349997999999999</c:v>
                </c:pt>
                <c:pt idx="122">
                  <c:v>80.430000000000007</c:v>
                </c:pt>
                <c:pt idx="123">
                  <c:v>78.889999000000003</c:v>
                </c:pt>
                <c:pt idx="124">
                  <c:v>78.919998000000007</c:v>
                </c:pt>
                <c:pt idx="125">
                  <c:v>79.449996999999996</c:v>
                </c:pt>
                <c:pt idx="126">
                  <c:v>77.150002000000001</c:v>
                </c:pt>
                <c:pt idx="127">
                  <c:v>76.620002999999997</c:v>
                </c:pt>
                <c:pt idx="128">
                  <c:v>83.089995999999999</c:v>
                </c:pt>
                <c:pt idx="129">
                  <c:v>79.919998000000007</c:v>
                </c:pt>
                <c:pt idx="130">
                  <c:v>78.599997999999999</c:v>
                </c:pt>
                <c:pt idx="131">
                  <c:v>80.940002000000007</c:v>
                </c:pt>
                <c:pt idx="132">
                  <c:v>80.150002000000001</c:v>
                </c:pt>
                <c:pt idx="133">
                  <c:v>81.959998999999996</c:v>
                </c:pt>
                <c:pt idx="134">
                  <c:v>82.459998999999996</c:v>
                </c:pt>
                <c:pt idx="135">
                  <c:v>81.160004000000001</c:v>
                </c:pt>
                <c:pt idx="136">
                  <c:v>79.620002999999997</c:v>
                </c:pt>
                <c:pt idx="137">
                  <c:v>81.779999000000004</c:v>
                </c:pt>
                <c:pt idx="138">
                  <c:v>84.610000999999997</c:v>
                </c:pt>
                <c:pt idx="139">
                  <c:v>83.610000999999997</c:v>
                </c:pt>
                <c:pt idx="140">
                  <c:v>83</c:v>
                </c:pt>
                <c:pt idx="141">
                  <c:v>77.510002</c:v>
                </c:pt>
                <c:pt idx="142">
                  <c:v>77.970000999999996</c:v>
                </c:pt>
                <c:pt idx="143">
                  <c:v>80.410004000000001</c:v>
                </c:pt>
                <c:pt idx="144">
                  <c:v>80.279999000000004</c:v>
                </c:pt>
                <c:pt idx="145">
                  <c:v>81.529999000000004</c:v>
                </c:pt>
                <c:pt idx="146">
                  <c:v>80.860000999999997</c:v>
                </c:pt>
                <c:pt idx="147">
                  <c:v>77.410004000000001</c:v>
                </c:pt>
                <c:pt idx="148">
                  <c:v>76.559997999999993</c:v>
                </c:pt>
                <c:pt idx="149">
                  <c:v>75.510002</c:v>
                </c:pt>
                <c:pt idx="150">
                  <c:v>74.639999000000003</c:v>
                </c:pt>
                <c:pt idx="151">
                  <c:v>70.459998999999996</c:v>
                </c:pt>
                <c:pt idx="152">
                  <c:v>70.519997000000004</c:v>
                </c:pt>
                <c:pt idx="153">
                  <c:v>68.309997999999993</c:v>
                </c:pt>
                <c:pt idx="154">
                  <c:v>66.080001999999993</c:v>
                </c:pt>
                <c:pt idx="155">
                  <c:v>66</c:v>
                </c:pt>
                <c:pt idx="156">
                  <c:v>67.040001000000004</c:v>
                </c:pt>
                <c:pt idx="157">
                  <c:v>64.220000999999996</c:v>
                </c:pt>
                <c:pt idx="158">
                  <c:v>67.279999000000004</c:v>
                </c:pt>
                <c:pt idx="159">
                  <c:v>67.809997999999993</c:v>
                </c:pt>
                <c:pt idx="160">
                  <c:v>66.129997000000003</c:v>
                </c:pt>
                <c:pt idx="161">
                  <c:v>66.389999000000003</c:v>
                </c:pt>
                <c:pt idx="162">
                  <c:v>69.139999000000003</c:v>
                </c:pt>
                <c:pt idx="163">
                  <c:v>69.260002</c:v>
                </c:pt>
                <c:pt idx="164">
                  <c:v>72.260002</c:v>
                </c:pt>
                <c:pt idx="165">
                  <c:v>74.349997999999999</c:v>
                </c:pt>
                <c:pt idx="166">
                  <c:v>77.830001999999993</c:v>
                </c:pt>
                <c:pt idx="167">
                  <c:v>76.550003000000004</c:v>
                </c:pt>
                <c:pt idx="168">
                  <c:v>77.110000999999997</c:v>
                </c:pt>
                <c:pt idx="169">
                  <c:v>73.849997999999999</c:v>
                </c:pt>
                <c:pt idx="170">
                  <c:v>77.260002</c:v>
                </c:pt>
                <c:pt idx="171">
                  <c:v>75.800003000000004</c:v>
                </c:pt>
                <c:pt idx="172">
                  <c:v>76.959998999999996</c:v>
                </c:pt>
                <c:pt idx="173">
                  <c:v>78.519997000000004</c:v>
                </c:pt>
                <c:pt idx="174">
                  <c:v>79.230002999999996</c:v>
                </c:pt>
                <c:pt idx="175">
                  <c:v>82.769997000000004</c:v>
                </c:pt>
                <c:pt idx="176">
                  <c:v>84.690002000000007</c:v>
                </c:pt>
                <c:pt idx="177">
                  <c:v>82.480002999999996</c:v>
                </c:pt>
                <c:pt idx="178">
                  <c:v>81.080001999999993</c:v>
                </c:pt>
                <c:pt idx="179">
                  <c:v>82.730002999999996</c:v>
                </c:pt>
                <c:pt idx="180">
                  <c:v>82.980002999999996</c:v>
                </c:pt>
                <c:pt idx="181">
                  <c:v>81.519997000000004</c:v>
                </c:pt>
                <c:pt idx="182">
                  <c:v>79.080001999999993</c:v>
                </c:pt>
                <c:pt idx="183">
                  <c:v>73.120002999999997</c:v>
                </c:pt>
                <c:pt idx="184">
                  <c:v>77.959998999999996</c:v>
                </c:pt>
                <c:pt idx="185">
                  <c:v>77.489998</c:v>
                </c:pt>
                <c:pt idx="186">
                  <c:v>78.199996999999996</c:v>
                </c:pt>
                <c:pt idx="187">
                  <c:v>75.190002000000007</c:v>
                </c:pt>
                <c:pt idx="188">
                  <c:v>78</c:v>
                </c:pt>
                <c:pt idx="189">
                  <c:v>81.569999999999993</c:v>
                </c:pt>
                <c:pt idx="190">
                  <c:v>84.830001999999993</c:v>
                </c:pt>
                <c:pt idx="191">
                  <c:v>88.339995999999999</c:v>
                </c:pt>
                <c:pt idx="192">
                  <c:v>88.980002999999996</c:v>
                </c:pt>
                <c:pt idx="193">
                  <c:v>89.190002000000007</c:v>
                </c:pt>
                <c:pt idx="194">
                  <c:v>89.779999000000004</c:v>
                </c:pt>
                <c:pt idx="195">
                  <c:v>91.059997999999993</c:v>
                </c:pt>
                <c:pt idx="196">
                  <c:v>92.839995999999999</c:v>
                </c:pt>
                <c:pt idx="197">
                  <c:v>94.980002999999996</c:v>
                </c:pt>
                <c:pt idx="198">
                  <c:v>95.32</c:v>
                </c:pt>
                <c:pt idx="199">
                  <c:v>92</c:v>
                </c:pt>
                <c:pt idx="200">
                  <c:v>91.959998999999996</c:v>
                </c:pt>
                <c:pt idx="201">
                  <c:v>92.360000999999997</c:v>
                </c:pt>
                <c:pt idx="202">
                  <c:v>87.910004000000001</c:v>
                </c:pt>
                <c:pt idx="203">
                  <c:v>86.419998000000007</c:v>
                </c:pt>
                <c:pt idx="204">
                  <c:v>89.330001999999993</c:v>
                </c:pt>
                <c:pt idx="205">
                  <c:v>92.080001999999993</c:v>
                </c:pt>
                <c:pt idx="206">
                  <c:v>94.75</c:v>
                </c:pt>
                <c:pt idx="207">
                  <c:v>97</c:v>
                </c:pt>
                <c:pt idx="208">
                  <c:v>91.889999000000003</c:v>
                </c:pt>
                <c:pt idx="209">
                  <c:v>95.419998000000007</c:v>
                </c:pt>
                <c:pt idx="210">
                  <c:v>94.68</c:v>
                </c:pt>
                <c:pt idx="211">
                  <c:v>93.370002999999997</c:v>
                </c:pt>
                <c:pt idx="212">
                  <c:v>96.269997000000004</c:v>
                </c:pt>
                <c:pt idx="213">
                  <c:v>95.910004000000001</c:v>
                </c:pt>
                <c:pt idx="214">
                  <c:v>95.230002999999996</c:v>
                </c:pt>
                <c:pt idx="215">
                  <c:v>96.379997000000003</c:v>
                </c:pt>
                <c:pt idx="216">
                  <c:v>98.440002000000007</c:v>
                </c:pt>
                <c:pt idx="217">
                  <c:v>97.82</c:v>
                </c:pt>
                <c:pt idx="218">
                  <c:v>92.279999000000004</c:v>
                </c:pt>
                <c:pt idx="219">
                  <c:v>92.050003000000004</c:v>
                </c:pt>
                <c:pt idx="220">
                  <c:v>96.949996999999996</c:v>
                </c:pt>
                <c:pt idx="221">
                  <c:v>92.75</c:v>
                </c:pt>
                <c:pt idx="222">
                  <c:v>92.339995999999999</c:v>
                </c:pt>
                <c:pt idx="223">
                  <c:v>90.910004000000001</c:v>
                </c:pt>
                <c:pt idx="224">
                  <c:v>89.129997000000003</c:v>
                </c:pt>
                <c:pt idx="225">
                  <c:v>86.57</c:v>
                </c:pt>
                <c:pt idx="226">
                  <c:v>87.610000999999997</c:v>
                </c:pt>
                <c:pt idx="227">
                  <c:v>92.870002999999997</c:v>
                </c:pt>
                <c:pt idx="228">
                  <c:v>86.019997000000004</c:v>
                </c:pt>
                <c:pt idx="229">
                  <c:v>86.769997000000004</c:v>
                </c:pt>
                <c:pt idx="230">
                  <c:v>87.209998999999996</c:v>
                </c:pt>
                <c:pt idx="231">
                  <c:v>84</c:v>
                </c:pt>
                <c:pt idx="232">
                  <c:v>83.529999000000004</c:v>
                </c:pt>
                <c:pt idx="233">
                  <c:v>83.720000999999996</c:v>
                </c:pt>
                <c:pt idx="234">
                  <c:v>82.940002000000007</c:v>
                </c:pt>
                <c:pt idx="235">
                  <c:v>83.110000999999997</c:v>
                </c:pt>
                <c:pt idx="236">
                  <c:v>84.699996999999996</c:v>
                </c:pt>
                <c:pt idx="237">
                  <c:v>84.940002000000007</c:v>
                </c:pt>
                <c:pt idx="238">
                  <c:v>81.75</c:v>
                </c:pt>
                <c:pt idx="239">
                  <c:v>79.879997000000003</c:v>
                </c:pt>
                <c:pt idx="240">
                  <c:v>79.25</c:v>
                </c:pt>
                <c:pt idx="241">
                  <c:v>86.25</c:v>
                </c:pt>
                <c:pt idx="242">
                  <c:v>91.300003000000004</c:v>
                </c:pt>
                <c:pt idx="243">
                  <c:v>89.75</c:v>
                </c:pt>
                <c:pt idx="244">
                  <c:v>91.059997999999993</c:v>
                </c:pt>
                <c:pt idx="245">
                  <c:v>88.860000999999997</c:v>
                </c:pt>
                <c:pt idx="246">
                  <c:v>89.440002000000007</c:v>
                </c:pt>
                <c:pt idx="247">
                  <c:v>85.800003000000004</c:v>
                </c:pt>
                <c:pt idx="248">
                  <c:v>86.650002000000001</c:v>
                </c:pt>
                <c:pt idx="249">
                  <c:v>87.400002000000001</c:v>
                </c:pt>
                <c:pt idx="250">
                  <c:v>88.620002999999997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E8-0E46-92C8-793C71334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12049903"/>
        <c:axId val="982166639"/>
      </c:lineChart>
      <c:dateAx>
        <c:axId val="1012049903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2166639"/>
        <c:crosses val="autoZero"/>
        <c:auto val="1"/>
        <c:lblOffset val="100"/>
        <c:baseTimeUnit val="days"/>
      </c:dateAx>
      <c:valAx>
        <c:axId val="982166639"/>
        <c:scaling>
          <c:orientation val="minMax"/>
          <c:max val="150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2049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3">
          <a:lumMod val="40000"/>
          <a:lumOff val="6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Total Revenue Projections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Total Revenue</c:v>
          </c:tx>
          <c:spPr>
            <a:solidFill>
              <a:schemeClr val="accent5">
                <a:lumMod val="50000"/>
              </a:schemeClr>
            </a:solidFill>
            <a:ln w="9525">
              <a:solidFill>
                <a:schemeClr val="accent5">
                  <a:lumMod val="50000"/>
                </a:schemeClr>
              </a:solidFill>
            </a:ln>
            <a:effectLst/>
          </c:spPr>
          <c:invertIfNegative val="0"/>
          <c:cat>
            <c:numRef>
              <c:f>'Income Statement'!$V$5:$AE$5</c:f>
              <c:numCache>
                <c:formatCode>0"E"</c:formatCode>
                <c:ptCount val="10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  <c:pt idx="6">
                  <c:v>2025</c:v>
                </c:pt>
                <c:pt idx="7">
                  <c:v>2026</c:v>
                </c:pt>
                <c:pt idx="8">
                  <c:v>2027</c:v>
                </c:pt>
                <c:pt idx="9">
                  <c:v>2028</c:v>
                </c:pt>
              </c:numCache>
            </c:numRef>
          </c:cat>
          <c:val>
            <c:numRef>
              <c:f>DCF!$L$8:$U$8</c:f>
              <c:numCache>
                <c:formatCode>* _("$"##,##0.0_);[Red]* \("$"##,##0.0\);* _("-"?_);_(@_)</c:formatCode>
                <c:ptCount val="10"/>
                <c:pt idx="0">
                  <c:v>3940.2660049999995</c:v>
                </c:pt>
                <c:pt idx="1">
                  <c:v>6048.3083176749997</c:v>
                </c:pt>
                <c:pt idx="2">
                  <c:v>8286.1823952147497</c:v>
                </c:pt>
                <c:pt idx="3">
                  <c:v>10788.609478569604</c:v>
                </c:pt>
                <c:pt idx="4">
                  <c:v>13723.111256740536</c:v>
                </c:pt>
                <c:pt idx="5">
                  <c:v>16961.765513331302</c:v>
                </c:pt>
                <c:pt idx="6">
                  <c:v>20164.146842248254</c:v>
                </c:pt>
                <c:pt idx="7">
                  <c:v>23229.097162269987</c:v>
                </c:pt>
                <c:pt idx="8">
                  <c:v>25647.246176862296</c:v>
                </c:pt>
                <c:pt idx="9">
                  <c:v>26929.608485705412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7D-5542-9EDF-F91CCE6E77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100"/>
        <c:axId val="561791952"/>
        <c:axId val="561792936"/>
      </c:barChart>
      <c:catAx>
        <c:axId val="561791952"/>
        <c:scaling>
          <c:orientation val="minMax"/>
        </c:scaling>
        <c:delete val="0"/>
        <c:axPos val="b"/>
        <c:numFmt formatCode="0&quot;E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792936"/>
        <c:crosses val="autoZero"/>
        <c:auto val="1"/>
        <c:lblAlgn val="ctr"/>
        <c:lblOffset val="100"/>
        <c:noMultiLvlLbl val="0"/>
      </c:catAx>
      <c:valAx>
        <c:axId val="561792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* _(&quot;$&quot;##,##0.0_);[Red]* \(&quot;$&quot;##,##0.0\);* _(&quot;-&quot;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79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3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aseline="0"/>
              <a:t>Gross Profit &amp; SG&amp;A Per Unit </a:t>
            </a:r>
            <a:endParaRPr lang="en-US" sz="2800"/>
          </a:p>
        </c:rich>
      </c:tx>
      <c:layout>
        <c:manualLayout>
          <c:xMode val="edge"/>
          <c:yMode val="edge"/>
          <c:x val="0.13949292796733745"/>
          <c:y val="2.48707349081364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293941861444604E-2"/>
          <c:y val="0.13297738016394778"/>
          <c:w val="0.87415755867131328"/>
          <c:h val="0.76192028181338889"/>
        </c:manualLayout>
      </c:layout>
      <c:lineChart>
        <c:grouping val="standard"/>
        <c:varyColors val="0"/>
        <c:ser>
          <c:idx val="1"/>
          <c:order val="0"/>
          <c:tx>
            <c:v>GPU</c:v>
          </c:tx>
          <c:spPr>
            <a:ln w="57150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strRef>
              <c:f>'GPU '!$D$5:$AC$5</c:f>
              <c:strCache>
                <c:ptCount val="13"/>
                <c:pt idx="0">
                  <c:v>2016A</c:v>
                </c:pt>
                <c:pt idx="1">
                  <c:v>2017A</c:v>
                </c:pt>
                <c:pt idx="2">
                  <c:v>2018A</c:v>
                </c:pt>
                <c:pt idx="3">
                  <c:v>2019E</c:v>
                </c:pt>
                <c:pt idx="4">
                  <c:v>2020E</c:v>
                </c:pt>
                <c:pt idx="5">
                  <c:v>2021E</c:v>
                </c:pt>
                <c:pt idx="6">
                  <c:v>2022E</c:v>
                </c:pt>
                <c:pt idx="7">
                  <c:v>2023E</c:v>
                </c:pt>
                <c:pt idx="8">
                  <c:v>2024E</c:v>
                </c:pt>
                <c:pt idx="9">
                  <c:v>2025E</c:v>
                </c:pt>
                <c:pt idx="10">
                  <c:v>2026E</c:v>
                </c:pt>
                <c:pt idx="11">
                  <c:v>2027E</c:v>
                </c:pt>
                <c:pt idx="12">
                  <c:v>2028E</c:v>
                </c:pt>
              </c:strCache>
            </c:strRef>
          </c:cat>
          <c:val>
            <c:numRef>
              <c:f>'GPU '!$D$12:$AC$12</c:f>
              <c:numCache>
                <c:formatCode>_(* #,##0_);_(* \(#,##0\);_(* "-"_);_(@_)</c:formatCode>
                <c:ptCount val="13"/>
                <c:pt idx="0">
                  <c:v>1023.2396993763658</c:v>
                </c:pt>
                <c:pt idx="1">
                  <c:v>1538.7101147970714</c:v>
                </c:pt>
                <c:pt idx="2">
                  <c:v>2090.2473753559739</c:v>
                </c:pt>
                <c:pt idx="3">
                  <c:v>2846.2852797737664</c:v>
                </c:pt>
                <c:pt idx="4">
                  <c:v>3270.0343980178027</c:v>
                </c:pt>
                <c:pt idx="5">
                  <c:v>3434.1141257753197</c:v>
                </c:pt>
                <c:pt idx="6">
                  <c:v>3598.4966713461454</c:v>
                </c:pt>
                <c:pt idx="7">
                  <c:v>3661.9240693137358</c:v>
                </c:pt>
                <c:pt idx="8">
                  <c:v>3706.8117181240655</c:v>
                </c:pt>
                <c:pt idx="9">
                  <c:v>3756.7414923323872</c:v>
                </c:pt>
                <c:pt idx="10">
                  <c:v>3766.5502168554476</c:v>
                </c:pt>
                <c:pt idx="11">
                  <c:v>3815.8417133756661</c:v>
                </c:pt>
                <c:pt idx="12">
                  <c:v>3864.9877888009296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CB5-E842-B6FD-0E775D6B0E87}"/>
            </c:ext>
          </c:extLst>
        </c:ser>
        <c:ser>
          <c:idx val="2"/>
          <c:order val="1"/>
          <c:tx>
            <c:v>SG&amp;A</c:v>
          </c:tx>
          <c:spPr>
            <a:ln w="57150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50000"/>
                </a:schemeClr>
              </a:solidFill>
              <a:ln w="57150">
                <a:solidFill>
                  <a:schemeClr val="accent3">
                    <a:lumMod val="50000"/>
                  </a:schemeClr>
                </a:solidFill>
              </a:ln>
              <a:effectLst/>
            </c:spPr>
          </c:marker>
          <c:cat>
            <c:strRef>
              <c:f>'GPU '!$D$5:$AC$5</c:f>
              <c:strCache>
                <c:ptCount val="13"/>
                <c:pt idx="0">
                  <c:v>2016A</c:v>
                </c:pt>
                <c:pt idx="1">
                  <c:v>2017A</c:v>
                </c:pt>
                <c:pt idx="2">
                  <c:v>2018A</c:v>
                </c:pt>
                <c:pt idx="3">
                  <c:v>2019E</c:v>
                </c:pt>
                <c:pt idx="4">
                  <c:v>2020E</c:v>
                </c:pt>
                <c:pt idx="5">
                  <c:v>2021E</c:v>
                </c:pt>
                <c:pt idx="6">
                  <c:v>2022E</c:v>
                </c:pt>
                <c:pt idx="7">
                  <c:v>2023E</c:v>
                </c:pt>
                <c:pt idx="8">
                  <c:v>2024E</c:v>
                </c:pt>
                <c:pt idx="9">
                  <c:v>2025E</c:v>
                </c:pt>
                <c:pt idx="10">
                  <c:v>2026E</c:v>
                </c:pt>
                <c:pt idx="11">
                  <c:v>2027E</c:v>
                </c:pt>
                <c:pt idx="12">
                  <c:v>2028E</c:v>
                </c:pt>
              </c:strCache>
            </c:strRef>
          </c:cat>
          <c:val>
            <c:numRef>
              <c:f>'GPU '!$D$14:$AC$14</c:f>
              <c:numCache>
                <c:formatCode>_(* #,##0_);_(* \(#,##0\);_(* "-"_);_(@_)</c:formatCode>
                <c:ptCount val="13"/>
                <c:pt idx="0">
                  <c:v>5792.6549757475614</c:v>
                </c:pt>
                <c:pt idx="1">
                  <c:v>5048.3593961854831</c:v>
                </c:pt>
                <c:pt idx="2">
                  <c:v>4518.8294300165771</c:v>
                </c:pt>
                <c:pt idx="3">
                  <c:v>4020.8808235445281</c:v>
                </c:pt>
                <c:pt idx="4">
                  <c:v>3541.9684512010717</c:v>
                </c:pt>
                <c:pt idx="5">
                  <c:v>3145.5782573028087</c:v>
                </c:pt>
                <c:pt idx="6">
                  <c:v>3005.8865819070811</c:v>
                </c:pt>
                <c:pt idx="7">
                  <c:v>2414.8151147198237</c:v>
                </c:pt>
                <c:pt idx="8">
                  <c:v>2007.043120789978</c:v>
                </c:pt>
                <c:pt idx="9">
                  <c:v>1658.4502896347883</c:v>
                </c:pt>
                <c:pt idx="10">
                  <c:v>1421.9498396901943</c:v>
                </c:pt>
                <c:pt idx="11">
                  <c:v>1162.6800234630434</c:v>
                </c:pt>
                <c:pt idx="12">
                  <c:v>999.37841081185627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9CB5-E842-B6FD-0E775D6B0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4993999"/>
        <c:axId val="1496685919"/>
      </c:lineChart>
      <c:catAx>
        <c:axId val="1484993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685919"/>
        <c:crosses val="autoZero"/>
        <c:auto val="1"/>
        <c:lblAlgn val="ctr"/>
        <c:lblOffset val="100"/>
        <c:noMultiLvlLbl val="0"/>
      </c:catAx>
      <c:valAx>
        <c:axId val="1496685919"/>
        <c:scaling>
          <c:orientation val="minMax"/>
          <c:max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4993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7802710764977384"/>
          <c:y val="0.55787144774740138"/>
          <c:w val="0.41392034281120232"/>
          <c:h val="0.319984282543200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3">
          <a:lumMod val="60000"/>
          <a:lumOff val="4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0.07689</cdr:x>
      <cdr:y>0.2441</cdr:y>
    </cdr:from>
    <cdr:to>
      <cdr:x>0.9852</cdr:x>
      <cdr:y>0.2441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3544B3AF-D1BF-994D-B8AE-330AAACF4074}"/>
            </a:ext>
          </a:extLst>
        </cdr:cNvPr>
        <cdr:cNvCxnSpPr/>
      </cdr:nvCxnSpPr>
      <cdr:spPr>
        <a:xfrm xmlns:a="http://schemas.openxmlformats.org/drawingml/2006/main" flipH="1">
          <a:off x="555434" y="941123"/>
          <a:ext cx="6561077" cy="0"/>
        </a:xfrm>
        <a:prstGeom xmlns:a="http://schemas.openxmlformats.org/drawingml/2006/main" prst="line">
          <a:avLst/>
        </a:prstGeom>
        <a:ln xmlns:a="http://schemas.openxmlformats.org/drawingml/2006/main" w="57150">
          <a:solidFill>
            <a:schemeClr val="tx1">
              <a:lumMod val="85000"/>
              <a:lumOff val="15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0.51151</cdr:x>
      <cdr:y>0.10373</cdr:y>
    </cdr:from>
    <cdr:to>
      <cdr:x>0.73749</cdr:x>
      <cdr:y>0.19605</cdr:y>
    </cdr:to>
    <cdr:sp macro="" textlink="">
      <cdr:nvSpPr>
        <cdr:cNvPr id="3" name="TextBox 4">
          <a:extLst xmlns:a="http://schemas.openxmlformats.org/drawingml/2006/main">
            <a:ext uri="{FF2B5EF4-FFF2-40B4-BE49-F238E27FC236}">
              <a16:creationId xmlns:a16="http://schemas.microsoft.com/office/drawing/2014/main" id="{335053CF-3ED9-A941-B7FB-4FB36594F3E8}"/>
            </a:ext>
          </a:extLst>
        </cdr:cNvPr>
        <cdr:cNvSpPr txBox="1"/>
      </cdr:nvSpPr>
      <cdr:spPr>
        <a:xfrm xmlns:a="http://schemas.openxmlformats.org/drawingml/2006/main">
          <a:off x="3694845" y="399936"/>
          <a:ext cx="1632344" cy="35592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chemeClr val="bg2">
                  <a:lumMod val="50000"/>
                </a:schemeClr>
              </a:solidFill>
            </a:rPr>
            <a:t>CVNA $88.62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0.84933</cdr:x>
      <cdr:y>0.42345</cdr:y>
    </cdr:from>
    <cdr:to>
      <cdr:x>0.97622</cdr:x>
      <cdr:y>0.63093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4233D249-2E71-4247-93DC-1263C4A07C81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6026734" y="1659532"/>
          <a:ext cx="900357" cy="813133"/>
        </a:xfrm>
        <a:prstGeom xmlns:a="http://schemas.openxmlformats.org/drawingml/2006/main" prst="line">
          <a:avLst/>
        </a:prstGeom>
        <a:ln xmlns:a="http://schemas.openxmlformats.org/drawingml/2006/main" w="50800">
          <a:solidFill>
            <a:srgbClr val="C00000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0.84109</cdr:x>
      <cdr:y>0.40017</cdr:y>
    </cdr:from>
    <cdr:to>
      <cdr:x>0.96874</cdr:x>
      <cdr:y>0.42438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4233D249-2E71-4247-93DC-1263C4A07C81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H="1">
          <a:off x="5571942" y="1668635"/>
          <a:ext cx="845670" cy="100941"/>
        </a:xfrm>
        <a:prstGeom xmlns:a="http://schemas.openxmlformats.org/drawingml/2006/main" prst="line">
          <a:avLst/>
        </a:prstGeom>
        <a:ln xmlns:a="http://schemas.openxmlformats.org/drawingml/2006/main" w="76200">
          <a:solidFill>
            <a:schemeClr val="tx1">
              <a:lumMod val="75000"/>
              <a:lumOff val="25000"/>
            </a:schemeClr>
          </a:solidFill>
          <a:prstDash val="soli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ECF0E-B500-E648-B705-9AED6F07F4A0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8BD14-71B0-6840-A268-FDB196A8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7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vehicle financing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car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vehicle trade- 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7-day return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certification of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warranty coverage.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Recommendation: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3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61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 chart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6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12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 chart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82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82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03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66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1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vehicle financing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car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vehicle trade- 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7-day return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certification of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warranty coverage.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Recommendation: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38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6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4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5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30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84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3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1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8BD14-71B0-6840-A268-FDB196A876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78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AA14-91F2-5F4D-ADDA-2372FDBBE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28CDE-CDE4-E346-8054-53CC65599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6AEB1-C6F7-A244-81E1-96790938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C1194-4DFA-7844-AD5D-30A076DE7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58EAD-B315-6D42-BEBC-815AE77F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2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5077-B2C3-654F-B1F3-06478BA4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6245FA-B87A-CB46-9384-48E2507F7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CEEED-0B90-F04A-A4C9-E133C713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0987B-8E11-234C-899F-D7E48A5B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F624A-4180-A840-8250-E3285EF43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6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4EA8F0-BA1B-7843-B5BD-CE69B1077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0199A-0D8F-0D49-B995-AF339FD9D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414DA-B6D7-9A4D-BD03-4ABEC6BD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DDBF9-F5B1-CD4B-9DEE-ACF110EC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D344D-5B00-F54F-AE14-C3392A39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7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B15C-579B-5A4D-B129-641FB8411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1BDA-3C61-8343-A5E4-3D18465D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5A775-FA8A-4B49-8ECC-2956F79E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77BA7-0BC7-7645-B465-19CD195E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D9A77-090F-6F47-8BAE-56CEBB5A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6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147B-B718-3F4E-B63D-1C6674645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74CF8-7E63-0443-8DBD-5AA89624B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51F13-C47B-D649-AFAA-5EA79F12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E581-62A8-7B40-9FDF-58540EFA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D7FAE-8447-714A-88EF-33CBB595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8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BBE7-A38C-2B4A-856A-A68E6C96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42FED-41B2-7D4E-841B-B0A1FC7D7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68AAF-84A0-3846-8D8B-FDFA57048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7F55F8-A513-1A45-B5E4-0A12A770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6C445-8735-7A4A-AE6C-67F0EF15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C1E58-73CE-DC4B-8FD6-D071D063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F0F2-F982-5D4C-9AA2-910C8FB02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4C586-C42A-ED46-A825-A17E78537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9E44A-4375-E743-A90E-FDE427558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504D0-AD45-7F4E-980A-4B419EE02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96A3C-B0DD-8448-82D5-73C1B7C66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C64388-48E3-8843-98C0-6EE8B6F0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B6EA9-D74F-774E-ACE3-6E521ABC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7CD4D-2F07-5F46-811D-57B13B2A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8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1503-359A-ED49-B00C-20AECEE2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F4CFF-C44C-6C4A-8674-6A104CB7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4AFACC-9AE4-834A-8FE1-82A2B7CA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6925F-6717-F040-9196-7AE6D59A4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6E527-A348-DB4B-91A3-720643F21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C6C9A5-2EEB-F944-AA8C-611DBEAC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DC7C2-BE7A-C141-9C3D-616B6AD2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1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8E80-B255-024F-BDCC-5DB34DD59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4D22-D650-3242-B5E0-364A1BD67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719D6-7EF3-364F-A675-D8F8ED1F6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A7FBD-285B-3C46-832F-ECFABB93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47256-8D1D-5A43-ACCD-519DF85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16890-3323-854D-88F8-1F795807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15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B3237-3D4F-F847-BAB5-CFAA60C7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9F9609-2AB8-344F-A247-30DF34F96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F572D-ACFB-184C-8FBC-3988C03BA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793484-3709-EA41-BE2F-F4744B99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7BBAE-4BD1-5740-B481-2CE88D5A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8C574-3B78-B342-916A-BBF919DA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7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FB9E6-9238-DF4F-AA47-4A5178F4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05649-EC79-EC46-BD6C-DCBC7F308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D6FBB-EA36-574A-8149-A4E6B6311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8D614-BF49-E546-96DC-0B5C27B86EB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C3484-3850-8B46-B3A9-B177FD8D0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422D8-1D6A-7146-AD8C-062664389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9577A-B2E4-D44B-AFCE-5E144990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1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33.emf"/><Relationship Id="rId4" Type="http://schemas.openxmlformats.org/officeDocument/2006/relationships/package" Target="../embeddings/Microsoft_Excel_Worksheet1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4.xlsx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5.svg"/><Relationship Id="rId10" Type="http://schemas.openxmlformats.org/officeDocument/2006/relationships/image" Target="../media/image40.jpg"/><Relationship Id="rId4" Type="http://schemas.openxmlformats.org/officeDocument/2006/relationships/image" Target="../media/image4.png"/><Relationship Id="rId9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notesSlide" Target="../notesSlides/notesSlide1.xml"/><Relationship Id="rId7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hart" Target="../charts/char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chart" Target="../charts/chart4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606"/>
                    </a14:imgEffect>
                    <a14:imgEffect>
                      <a14:saturation sat="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93709C-9F27-FB48-9B9D-0C2688DDA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07" y="2342556"/>
            <a:ext cx="4713384" cy="1380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1FC82E-874B-1646-A37A-630F24AC5004}"/>
              </a:ext>
            </a:extLst>
          </p:cNvPr>
          <p:cNvSpPr txBox="1"/>
          <p:nvPr/>
        </p:nvSpPr>
        <p:spPr>
          <a:xfrm>
            <a:off x="1903465" y="610013"/>
            <a:ext cx="83850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CFA Institute Research Challenge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1AC032-E0FD-F540-B6A6-4A9812D809FA}"/>
              </a:ext>
            </a:extLst>
          </p:cNvPr>
          <p:cNvGrpSpPr/>
          <p:nvPr/>
        </p:nvGrpSpPr>
        <p:grpSpPr>
          <a:xfrm>
            <a:off x="4337604" y="4549774"/>
            <a:ext cx="3516790" cy="2102993"/>
            <a:chOff x="4674174" y="2218699"/>
            <a:chExt cx="2843651" cy="21029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8A68D8-AC33-47BD-BB93-8B9B0ADE9224}"/>
                </a:ext>
              </a:extLst>
            </p:cNvPr>
            <p:cNvSpPr txBox="1"/>
            <p:nvPr/>
          </p:nvSpPr>
          <p:spPr>
            <a:xfrm>
              <a:off x="4674174" y="2218699"/>
              <a:ext cx="28436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Carlos Cuesta Albornoz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59C503-1798-41E8-8CD9-842CD279B284}"/>
                </a:ext>
              </a:extLst>
            </p:cNvPr>
            <p:cNvSpPr txBox="1"/>
            <p:nvPr/>
          </p:nvSpPr>
          <p:spPr>
            <a:xfrm>
              <a:off x="4974256" y="3424288"/>
              <a:ext cx="209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Austin Parkins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F0B552-87A3-418B-99A7-3AB71CDCF77A}"/>
                </a:ext>
              </a:extLst>
            </p:cNvPr>
            <p:cNvSpPr txBox="1"/>
            <p:nvPr/>
          </p:nvSpPr>
          <p:spPr>
            <a:xfrm>
              <a:off x="4979060" y="3860027"/>
              <a:ext cx="209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Arielle Sedillo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D2B182-9CA5-4D06-8892-51BF09F362E4}"/>
                </a:ext>
              </a:extLst>
            </p:cNvPr>
            <p:cNvSpPr txBox="1"/>
            <p:nvPr/>
          </p:nvSpPr>
          <p:spPr>
            <a:xfrm>
              <a:off x="4974257" y="2588031"/>
              <a:ext cx="209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Caleb Gattis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1E9263-3C1D-41B8-BBE9-51CF65CC7E50}"/>
                </a:ext>
              </a:extLst>
            </p:cNvPr>
            <p:cNvSpPr txBox="1"/>
            <p:nvPr/>
          </p:nvSpPr>
          <p:spPr>
            <a:xfrm>
              <a:off x="4782986" y="2990413"/>
              <a:ext cx="247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Madison McNeile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19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Financial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6936520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2964981" y="591717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14449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2120" y="5677576"/>
            <a:ext cx="914400" cy="9144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4A7FA8-8823-497E-8E05-8E207D0D8809}"/>
              </a:ext>
            </a:extLst>
          </p:cNvPr>
          <p:cNvSpPr txBox="1"/>
          <p:nvPr/>
        </p:nvSpPr>
        <p:spPr>
          <a:xfrm>
            <a:off x="689140" y="1194336"/>
            <a:ext cx="2403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Revenue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Segments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Growth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36DFB-A61E-4414-A92A-B53410016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407" y="1194336"/>
            <a:ext cx="4995593" cy="2870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EE304-106A-4430-89FD-F10D8F7AE904}"/>
              </a:ext>
            </a:extLst>
          </p:cNvPr>
          <p:cNvSpPr txBox="1"/>
          <p:nvPr/>
        </p:nvSpPr>
        <p:spPr>
          <a:xfrm>
            <a:off x="3442783" y="1194336"/>
            <a:ext cx="2753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Debt Level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Operations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Expansion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89570B-3F63-4642-86BF-1E2326B86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65" y="3362240"/>
            <a:ext cx="7167815" cy="2503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2164D7-93C3-144D-8D81-56F0863E7C57}"/>
              </a:ext>
            </a:extLst>
          </p:cNvPr>
          <p:cNvSpPr txBox="1"/>
          <p:nvPr/>
        </p:nvSpPr>
        <p:spPr>
          <a:xfrm>
            <a:off x="331721" y="3621015"/>
            <a:ext cx="1865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($ in millions, except GPU) </a:t>
            </a:r>
          </a:p>
        </p:txBody>
      </p:sp>
    </p:spTree>
    <p:extLst>
      <p:ext uri="{BB962C8B-B14F-4D97-AF65-F5344CB8AC3E}">
        <p14:creationId xmlns:p14="http://schemas.microsoft.com/office/powerpoint/2010/main" val="1865378721"/>
      </p:ext>
    </p:extLst>
  </p:cSld>
  <p:clrMapOvr>
    <a:masterClrMapping/>
  </p:clrMapOvr>
  <p:transition spd="med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Reaching Profitability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6936520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2964981" y="591717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14449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2120" y="5677576"/>
            <a:ext cx="914400" cy="914400"/>
          </a:xfrm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5CFE3683-22E6-4607-8C96-5D498F5CAA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2616991"/>
              </p:ext>
            </p:extLst>
          </p:nvPr>
        </p:nvGraphicFramePr>
        <p:xfrm>
          <a:off x="-120707" y="1632401"/>
          <a:ext cx="6358339" cy="3996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A8CC146C-F3D8-4226-936D-7F948D30C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329415"/>
              </p:ext>
            </p:extLst>
          </p:nvPr>
        </p:nvGraphicFramePr>
        <p:xfrm>
          <a:off x="6603459" y="1577964"/>
          <a:ext cx="5520032" cy="4284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743F1F0F-449C-45F9-B94F-55732B9BD1DC}"/>
              </a:ext>
            </a:extLst>
          </p:cNvPr>
          <p:cNvSpPr/>
          <p:nvPr/>
        </p:nvSpPr>
        <p:spPr>
          <a:xfrm rot="20706090">
            <a:off x="1695723" y="3232823"/>
            <a:ext cx="3677064" cy="2258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A100E4F-B365-44D2-B0E8-77C222143583}"/>
              </a:ext>
            </a:extLst>
          </p:cNvPr>
          <p:cNvSpPr/>
          <p:nvPr/>
        </p:nvSpPr>
        <p:spPr>
          <a:xfrm rot="651664">
            <a:off x="8143019" y="2869415"/>
            <a:ext cx="3115687" cy="26844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Valuation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4945532" y="5942312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2964981" y="591717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891497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3965" y="5688571"/>
            <a:ext cx="914400" cy="914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DD6C00-9013-1440-9172-EDBBA39981B4}"/>
              </a:ext>
            </a:extLst>
          </p:cNvPr>
          <p:cNvSpPr txBox="1"/>
          <p:nvPr/>
        </p:nvSpPr>
        <p:spPr>
          <a:xfrm>
            <a:off x="6693965" y="1162808"/>
            <a:ext cx="45605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Methodologies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862B99-976F-8C4B-9C28-645A5BA4DA4E}"/>
              </a:ext>
            </a:extLst>
          </p:cNvPr>
          <p:cNvCxnSpPr>
            <a:cxnSpLocks/>
          </p:cNvCxnSpPr>
          <p:nvPr/>
        </p:nvCxnSpPr>
        <p:spPr>
          <a:xfrm>
            <a:off x="6693965" y="1775198"/>
            <a:ext cx="4560555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E4B934-D37F-4940-A5B4-0AA5C23DE920}"/>
              </a:ext>
            </a:extLst>
          </p:cNvPr>
          <p:cNvSpPr txBox="1"/>
          <p:nvPr/>
        </p:nvSpPr>
        <p:spPr>
          <a:xfrm>
            <a:off x="6996356" y="1879367"/>
            <a:ext cx="4258163" cy="461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Discounted Cash Flow 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10-Year Projection Period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Perpetuity Growth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Assumptions</a:t>
            </a:r>
          </a:p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EV/Sales 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EV/Sales?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Comparable Peers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>
              <a:lnSpc>
                <a:spcPct val="150000"/>
              </a:lnSpc>
            </a:pPr>
            <a:endParaRPr lang="en-US" sz="2200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41E3142-2ACF-6642-BCB5-6A58A73725EF}"/>
              </a:ext>
            </a:extLst>
          </p:cNvPr>
          <p:cNvSpPr/>
          <p:nvPr/>
        </p:nvSpPr>
        <p:spPr>
          <a:xfrm>
            <a:off x="281720" y="3924244"/>
            <a:ext cx="2605720" cy="1610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DCF</a:t>
            </a:r>
          </a:p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50%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83C305-40B0-B345-A693-B1EEDA80E104}"/>
              </a:ext>
            </a:extLst>
          </p:cNvPr>
          <p:cNvSpPr/>
          <p:nvPr/>
        </p:nvSpPr>
        <p:spPr>
          <a:xfrm>
            <a:off x="3193581" y="3924244"/>
            <a:ext cx="2605720" cy="1610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EV/Sales</a:t>
            </a:r>
          </a:p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50%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5D38125-F691-6F49-850E-E4A1EABCB829}"/>
              </a:ext>
            </a:extLst>
          </p:cNvPr>
          <p:cNvSpPr/>
          <p:nvPr/>
        </p:nvSpPr>
        <p:spPr>
          <a:xfrm>
            <a:off x="1776845" y="1255928"/>
            <a:ext cx="2605720" cy="1610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Price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4C8BDA2-2766-3E41-9398-49032C4A4EE4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2067599" y="2929021"/>
            <a:ext cx="512204" cy="1478242"/>
          </a:xfrm>
          <a:prstGeom prst="bentConnector2">
            <a:avLst/>
          </a:prstGeom>
          <a:ln w="76200">
            <a:solidFill>
              <a:schemeClr val="accent5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D3C2AD5-EE7C-6E43-8678-8E99D611A63E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062820" y="3412040"/>
            <a:ext cx="1433621" cy="512204"/>
          </a:xfrm>
          <a:prstGeom prst="bentConnector2">
            <a:avLst/>
          </a:prstGeom>
          <a:ln w="76200">
            <a:solidFill>
              <a:schemeClr val="accent5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7BEC1CF-0B19-0C48-861D-A3D27976E6C9}"/>
              </a:ext>
            </a:extLst>
          </p:cNvPr>
          <p:cNvCxnSpPr>
            <a:cxnSpLocks/>
          </p:cNvCxnSpPr>
          <p:nvPr/>
        </p:nvCxnSpPr>
        <p:spPr>
          <a:xfrm flipV="1">
            <a:off x="3062820" y="2951018"/>
            <a:ext cx="0" cy="461022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72219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Scenario Breakdown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449797" y="6422701"/>
            <a:ext cx="147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4945532" y="5942312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2964981" y="591717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57922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3965" y="5688571"/>
            <a:ext cx="914400" cy="914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DD6C00-9013-1440-9172-EDBBA39981B4}"/>
              </a:ext>
            </a:extLst>
          </p:cNvPr>
          <p:cNvSpPr txBox="1"/>
          <p:nvPr/>
        </p:nvSpPr>
        <p:spPr>
          <a:xfrm>
            <a:off x="7306075" y="898523"/>
            <a:ext cx="394844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Cases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862B99-976F-8C4B-9C28-645A5BA4DA4E}"/>
              </a:ext>
            </a:extLst>
          </p:cNvPr>
          <p:cNvCxnSpPr>
            <a:cxnSpLocks/>
          </p:cNvCxnSpPr>
          <p:nvPr/>
        </p:nvCxnSpPr>
        <p:spPr>
          <a:xfrm>
            <a:off x="7305931" y="1430825"/>
            <a:ext cx="3948445" cy="571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E4B934-D37F-4940-A5B4-0AA5C23DE920}"/>
              </a:ext>
            </a:extLst>
          </p:cNvPr>
          <p:cNvSpPr txBox="1"/>
          <p:nvPr/>
        </p:nvSpPr>
        <p:spPr>
          <a:xfrm>
            <a:off x="7356419" y="1542216"/>
            <a:ext cx="3948444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Bull Case - $140.68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Revenue CAGR ~27%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3.5x EV/Sales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Case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- $87.33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Revenue CAGR ~24%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2.5x EV/Sales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Bear Case - $52.81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Revenue CAGR ~22%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1.5x EV/Sales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EE6FA34F-13CC-0540-9174-2FA66E8E1E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111071"/>
              </p:ext>
            </p:extLst>
          </p:nvPr>
        </p:nvGraphicFramePr>
        <p:xfrm>
          <a:off x="371658" y="1430824"/>
          <a:ext cx="6624699" cy="4356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33D249-2E71-4247-93DC-1263C4A07C81}"/>
              </a:ext>
            </a:extLst>
          </p:cNvPr>
          <p:cNvCxnSpPr>
            <a:cxnSpLocks/>
          </p:cNvCxnSpPr>
          <p:nvPr/>
        </p:nvCxnSpPr>
        <p:spPr>
          <a:xfrm flipV="1">
            <a:off x="5943600" y="1828800"/>
            <a:ext cx="845670" cy="1371601"/>
          </a:xfrm>
          <a:prstGeom prst="line">
            <a:avLst/>
          </a:prstGeom>
          <a:ln w="508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379C79-A579-DF40-9963-B18A3D71F697}"/>
              </a:ext>
            </a:extLst>
          </p:cNvPr>
          <p:cNvSpPr txBox="1"/>
          <p:nvPr/>
        </p:nvSpPr>
        <p:spPr>
          <a:xfrm>
            <a:off x="1199809" y="1929797"/>
            <a:ext cx="84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538C7B6-BF46-6A49-B090-BD97B0C75442}"/>
              </a:ext>
            </a:extLst>
          </p:cNvPr>
          <p:cNvCxnSpPr>
            <a:cxnSpLocks/>
          </p:cNvCxnSpPr>
          <p:nvPr/>
        </p:nvCxnSpPr>
        <p:spPr>
          <a:xfrm>
            <a:off x="1950024" y="2143086"/>
            <a:ext cx="33467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14A87F3-7EAB-4E41-8D67-846BCC4459E0}"/>
              </a:ext>
            </a:extLst>
          </p:cNvPr>
          <p:cNvSpPr txBox="1"/>
          <p:nvPr/>
        </p:nvSpPr>
        <p:spPr>
          <a:xfrm>
            <a:off x="2768752" y="1946772"/>
            <a:ext cx="597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A940A2-4058-F043-9EE0-36780AABA416}"/>
              </a:ext>
            </a:extLst>
          </p:cNvPr>
          <p:cNvSpPr txBox="1"/>
          <p:nvPr/>
        </p:nvSpPr>
        <p:spPr>
          <a:xfrm>
            <a:off x="4304311" y="1929797"/>
            <a:ext cx="699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Bear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A5ABD0C-6AF8-2B4F-AEDB-D588F114CBC6}"/>
              </a:ext>
            </a:extLst>
          </p:cNvPr>
          <p:cNvCxnSpPr>
            <a:cxnSpLocks/>
          </p:cNvCxnSpPr>
          <p:nvPr/>
        </p:nvCxnSpPr>
        <p:spPr>
          <a:xfrm>
            <a:off x="5030417" y="2143086"/>
            <a:ext cx="372315" cy="0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6D8542-E362-724B-B049-E6A1B178A81D}"/>
              </a:ext>
            </a:extLst>
          </p:cNvPr>
          <p:cNvCxnSpPr>
            <a:cxnSpLocks/>
          </p:cNvCxnSpPr>
          <p:nvPr/>
        </p:nvCxnSpPr>
        <p:spPr>
          <a:xfrm>
            <a:off x="3422181" y="2129852"/>
            <a:ext cx="351329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20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9095C8BD-BD84-43E7-BE30-85B1DCB43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5291101"/>
              </p:ext>
            </p:extLst>
          </p:nvPr>
        </p:nvGraphicFramePr>
        <p:xfrm>
          <a:off x="6163075" y="1219016"/>
          <a:ext cx="5486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3DDF44DA-7528-3F46-8E8A-67E775AD11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877781"/>
              </p:ext>
            </p:extLst>
          </p:nvPr>
        </p:nvGraphicFramePr>
        <p:xfrm>
          <a:off x="307073" y="1219016"/>
          <a:ext cx="5486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DCF Assumptions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136775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4945532" y="5942312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2964981" y="591717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899438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3965" y="5688571"/>
            <a:ext cx="914400" cy="914400"/>
          </a:xfrm>
        </p:spPr>
      </p:pic>
      <p:sp>
        <p:nvSpPr>
          <p:cNvPr id="36" name="TextBox 2">
            <a:extLst>
              <a:ext uri="{FF2B5EF4-FFF2-40B4-BE49-F238E27FC236}">
                <a16:creationId xmlns:a16="http://schemas.microsoft.com/office/drawing/2014/main" id="{FB0C04D4-066E-4643-B4ED-A43BEBF61F76}"/>
              </a:ext>
            </a:extLst>
          </p:cNvPr>
          <p:cNvSpPr txBox="1"/>
          <p:nvPr/>
        </p:nvSpPr>
        <p:spPr>
          <a:xfrm rot="19560000">
            <a:off x="7413999" y="2467895"/>
            <a:ext cx="2576428" cy="615589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23.8% CAGR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338A6-97AB-4828-BA28-70A1EB4F2B57}"/>
              </a:ext>
            </a:extLst>
          </p:cNvPr>
          <p:cNvCxnSpPr>
            <a:cxnSpLocks/>
          </p:cNvCxnSpPr>
          <p:nvPr/>
        </p:nvCxnSpPr>
        <p:spPr>
          <a:xfrm flipV="1">
            <a:off x="7306075" y="1688844"/>
            <a:ext cx="3989899" cy="271120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50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555B488-9D1E-1E46-B908-B5F5545E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04" y="982416"/>
            <a:ext cx="4798834" cy="4834731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WACC Assumptions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1340434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4945532" y="5942312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2964981" y="591717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04788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3965" y="5688571"/>
            <a:ext cx="914400" cy="914400"/>
          </a:xfr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EB8718-7B7B-ED48-AF9A-3D063960FD7A}"/>
              </a:ext>
            </a:extLst>
          </p:cNvPr>
          <p:cNvCxnSpPr>
            <a:cxnSpLocks/>
          </p:cNvCxnSpPr>
          <p:nvPr/>
        </p:nvCxnSpPr>
        <p:spPr>
          <a:xfrm flipV="1">
            <a:off x="417104" y="5511482"/>
            <a:ext cx="4798834" cy="6361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25D514-B8A3-864C-8EAA-A048BE9FAE97}"/>
              </a:ext>
            </a:extLst>
          </p:cNvPr>
          <p:cNvCxnSpPr>
            <a:cxnSpLocks/>
          </p:cNvCxnSpPr>
          <p:nvPr/>
        </p:nvCxnSpPr>
        <p:spPr>
          <a:xfrm>
            <a:off x="417104" y="5804610"/>
            <a:ext cx="4798834" cy="17398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A29826-1E52-F842-977D-A68927AC552A}"/>
              </a:ext>
            </a:extLst>
          </p:cNvPr>
          <p:cNvCxnSpPr>
            <a:cxnSpLocks/>
          </p:cNvCxnSpPr>
          <p:nvPr/>
        </p:nvCxnSpPr>
        <p:spPr>
          <a:xfrm flipH="1" flipV="1">
            <a:off x="417103" y="5493449"/>
            <a:ext cx="1" cy="304801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AD48AF-AF58-8945-AFAC-3A2325F4180C}"/>
              </a:ext>
            </a:extLst>
          </p:cNvPr>
          <p:cNvCxnSpPr>
            <a:cxnSpLocks/>
          </p:cNvCxnSpPr>
          <p:nvPr/>
        </p:nvCxnSpPr>
        <p:spPr>
          <a:xfrm flipV="1">
            <a:off x="5215938" y="5517842"/>
            <a:ext cx="0" cy="304801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2DC9AD7-B195-3041-BF5B-E1C3B34E7460}"/>
              </a:ext>
            </a:extLst>
          </p:cNvPr>
          <p:cNvSpPr txBox="1"/>
          <p:nvPr/>
        </p:nvSpPr>
        <p:spPr>
          <a:xfrm>
            <a:off x="5599135" y="1074547"/>
            <a:ext cx="60230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Beta Regression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499F7B-5F75-AE4B-BA06-2460CF08DC0A}"/>
              </a:ext>
            </a:extLst>
          </p:cNvPr>
          <p:cNvCxnSpPr>
            <a:cxnSpLocks/>
          </p:cNvCxnSpPr>
          <p:nvPr/>
        </p:nvCxnSpPr>
        <p:spPr>
          <a:xfrm>
            <a:off x="5599135" y="1659322"/>
            <a:ext cx="6023018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2384BA11-C1D1-404B-A1F4-D401BF68D8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0246027"/>
              </p:ext>
            </p:extLst>
          </p:nvPr>
        </p:nvGraphicFramePr>
        <p:xfrm>
          <a:off x="5599136" y="1778703"/>
          <a:ext cx="6023018" cy="4043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80362318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9BCE660-CC54-3A4E-B81A-095A5F6E41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772201"/>
              </p:ext>
            </p:extLst>
          </p:nvPr>
        </p:nvGraphicFramePr>
        <p:xfrm>
          <a:off x="292700" y="1087140"/>
          <a:ext cx="6412243" cy="4566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Worksheet" r:id="rId4" imgW="6172200" imgH="3987800" progId="Excel.Sheet.12">
                  <p:embed/>
                </p:oleObj>
              </mc:Choice>
              <mc:Fallback>
                <p:oleObj name="Worksheet" r:id="rId4" imgW="6172200" imgH="3987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700" y="1087140"/>
                        <a:ext cx="6412243" cy="4566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Relative Valuation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546079" y="6422700"/>
            <a:ext cx="1371351" cy="34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1581584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4945532" y="5942312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2964981" y="591717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636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3965" y="5688571"/>
            <a:ext cx="914400" cy="914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1830C-756D-4F19-8882-35B65AC158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087" y="1193803"/>
            <a:ext cx="4960218" cy="4489053"/>
          </a:xfrm>
          <a:prstGeom prst="rect">
            <a:avLst/>
          </a:prstGeom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823922-5741-FC49-B349-BB7C0E6D7B7D}"/>
              </a:ext>
            </a:extLst>
          </p:cNvPr>
          <p:cNvCxnSpPr/>
          <p:nvPr/>
        </p:nvCxnSpPr>
        <p:spPr>
          <a:xfrm>
            <a:off x="281719" y="5362210"/>
            <a:ext cx="6412245" cy="0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B66603-C9BF-794C-BDF5-E76CB837596E}"/>
              </a:ext>
            </a:extLst>
          </p:cNvPr>
          <p:cNvCxnSpPr/>
          <p:nvPr/>
        </p:nvCxnSpPr>
        <p:spPr>
          <a:xfrm>
            <a:off x="281719" y="5644420"/>
            <a:ext cx="6412245" cy="0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CEA5D1-C077-EF42-8CD5-8C6B8E647214}"/>
              </a:ext>
            </a:extLst>
          </p:cNvPr>
          <p:cNvCxnSpPr>
            <a:cxnSpLocks/>
          </p:cNvCxnSpPr>
          <p:nvPr/>
        </p:nvCxnSpPr>
        <p:spPr>
          <a:xfrm>
            <a:off x="6693964" y="5334000"/>
            <a:ext cx="0" cy="282210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235EFC-48CB-0E4E-8647-84CC92626A63}"/>
              </a:ext>
            </a:extLst>
          </p:cNvPr>
          <p:cNvCxnSpPr>
            <a:cxnSpLocks/>
          </p:cNvCxnSpPr>
          <p:nvPr/>
        </p:nvCxnSpPr>
        <p:spPr>
          <a:xfrm>
            <a:off x="281719" y="5362210"/>
            <a:ext cx="0" cy="282210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09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Monte Carlo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449797" y="6422701"/>
            <a:ext cx="1473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4945532" y="5942312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2964981" y="591717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57922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3965" y="5688571"/>
            <a:ext cx="914400" cy="914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DD6C00-9013-1440-9172-EDBBA39981B4}"/>
              </a:ext>
            </a:extLst>
          </p:cNvPr>
          <p:cNvSpPr txBox="1"/>
          <p:nvPr/>
        </p:nvSpPr>
        <p:spPr>
          <a:xfrm>
            <a:off x="7306075" y="1162808"/>
            <a:ext cx="394844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Cases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862B99-976F-8C4B-9C28-645A5BA4DA4E}"/>
              </a:ext>
            </a:extLst>
          </p:cNvPr>
          <p:cNvCxnSpPr>
            <a:cxnSpLocks/>
          </p:cNvCxnSpPr>
          <p:nvPr/>
        </p:nvCxnSpPr>
        <p:spPr>
          <a:xfrm>
            <a:off x="7306075" y="1769484"/>
            <a:ext cx="3948445" cy="5714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E4B934-D37F-4940-A5B4-0AA5C23DE920}"/>
              </a:ext>
            </a:extLst>
          </p:cNvPr>
          <p:cNvSpPr txBox="1"/>
          <p:nvPr/>
        </p:nvSpPr>
        <p:spPr>
          <a:xfrm>
            <a:off x="7801464" y="1673096"/>
            <a:ext cx="2910079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Bull Case - $140.68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Case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- $87.33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Bear Case - $52.81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A86DBC-8043-441F-9BFB-BBC3D2C570FB}"/>
              </a:ext>
            </a:extLst>
          </p:cNvPr>
          <p:cNvSpPr txBox="1"/>
          <p:nvPr/>
        </p:nvSpPr>
        <p:spPr>
          <a:xfrm>
            <a:off x="7608365" y="3655970"/>
            <a:ext cx="3454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Monte Carlo Simulation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2DAE1E3-AA93-43E9-BD79-F1232F6D6700}"/>
              </a:ext>
            </a:extLst>
          </p:cNvPr>
          <p:cNvCxnSpPr>
            <a:cxnSpLocks/>
          </p:cNvCxnSpPr>
          <p:nvPr/>
        </p:nvCxnSpPr>
        <p:spPr>
          <a:xfrm>
            <a:off x="7608365" y="4056080"/>
            <a:ext cx="3454587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871A19D-2005-45DC-980F-F7FDEE119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183" y="4367539"/>
            <a:ext cx="4400345" cy="1079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4EEDC-DB0D-47EF-98CF-B4B83806D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44" y="1577964"/>
            <a:ext cx="5527713" cy="36392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D2C634-698F-4BE9-897A-AF743728D858}"/>
              </a:ext>
            </a:extLst>
          </p:cNvPr>
          <p:cNvCxnSpPr>
            <a:cxnSpLocks/>
          </p:cNvCxnSpPr>
          <p:nvPr/>
        </p:nvCxnSpPr>
        <p:spPr>
          <a:xfrm>
            <a:off x="2196911" y="3733437"/>
            <a:ext cx="0" cy="187908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6411FC-EC7F-4767-AB35-158A83BFAA76}"/>
              </a:ext>
            </a:extLst>
          </p:cNvPr>
          <p:cNvCxnSpPr>
            <a:cxnSpLocks/>
          </p:cNvCxnSpPr>
          <p:nvPr/>
        </p:nvCxnSpPr>
        <p:spPr>
          <a:xfrm>
            <a:off x="4837912" y="3733437"/>
            <a:ext cx="44143" cy="186663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44779BB-23CE-47EC-8638-3F8A472020E9}"/>
              </a:ext>
            </a:extLst>
          </p:cNvPr>
          <p:cNvSpPr/>
          <p:nvPr/>
        </p:nvSpPr>
        <p:spPr>
          <a:xfrm>
            <a:off x="9462358" y="5132059"/>
            <a:ext cx="2248268" cy="4035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Valuation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4945532" y="5942312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2964981" y="591717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04289" y="5937246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3965" y="5688571"/>
            <a:ext cx="914400" cy="914400"/>
          </a:xfr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41E3142-2ACF-6642-BCB5-6A58A73725EF}"/>
              </a:ext>
            </a:extLst>
          </p:cNvPr>
          <p:cNvSpPr/>
          <p:nvPr/>
        </p:nvSpPr>
        <p:spPr>
          <a:xfrm>
            <a:off x="281720" y="3935534"/>
            <a:ext cx="2605720" cy="1610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$74.65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DCF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50%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983C305-40B0-B345-A693-B1EEDA80E104}"/>
              </a:ext>
            </a:extLst>
          </p:cNvPr>
          <p:cNvSpPr/>
          <p:nvPr/>
        </p:nvSpPr>
        <p:spPr>
          <a:xfrm>
            <a:off x="3193581" y="3935534"/>
            <a:ext cx="2605720" cy="1610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$100.01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EV/Sales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50%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5D38125-F691-6F49-850E-E4A1EABCB829}"/>
              </a:ext>
            </a:extLst>
          </p:cNvPr>
          <p:cNvSpPr/>
          <p:nvPr/>
        </p:nvSpPr>
        <p:spPr>
          <a:xfrm>
            <a:off x="1776845" y="1255928"/>
            <a:ext cx="2605720" cy="1610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$87.33</a:t>
            </a:r>
          </a:p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Price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4C8BDA2-2766-3E41-9398-49032C4A4EE4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2067599" y="2940311"/>
            <a:ext cx="512204" cy="1478242"/>
          </a:xfrm>
          <a:prstGeom prst="bentConnector2">
            <a:avLst/>
          </a:prstGeom>
          <a:ln w="76200">
            <a:solidFill>
              <a:schemeClr val="accent5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D3C2AD5-EE7C-6E43-8678-8E99D611A63E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062820" y="3423330"/>
            <a:ext cx="1433621" cy="512204"/>
          </a:xfrm>
          <a:prstGeom prst="bentConnector2">
            <a:avLst/>
          </a:prstGeom>
          <a:ln w="76200">
            <a:solidFill>
              <a:schemeClr val="accent5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7BEC1CF-0B19-0C48-861D-A3D27976E6C9}"/>
              </a:ext>
            </a:extLst>
          </p:cNvPr>
          <p:cNvCxnSpPr>
            <a:cxnSpLocks/>
          </p:cNvCxnSpPr>
          <p:nvPr/>
        </p:nvCxnSpPr>
        <p:spPr>
          <a:xfrm flipV="1">
            <a:off x="3062820" y="2951018"/>
            <a:ext cx="0" cy="461022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FB3C24-2B81-45D5-8539-689ADC7F930B}"/>
              </a:ext>
            </a:extLst>
          </p:cNvPr>
          <p:cNvSpPr txBox="1"/>
          <p:nvPr/>
        </p:nvSpPr>
        <p:spPr>
          <a:xfrm>
            <a:off x="6726814" y="3935392"/>
            <a:ext cx="46346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Valuation Confirms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HOLD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FBB68F-FE81-EA46-85F7-F934D0C33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037928"/>
              </p:ext>
            </p:extLst>
          </p:nvPr>
        </p:nvGraphicFramePr>
        <p:xfrm>
          <a:off x="5105402" y="1311876"/>
          <a:ext cx="6256087" cy="1832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Worksheet" r:id="rId6" imgW="5194300" imgH="1473200" progId="Excel.Sheet.12">
                  <p:embed/>
                </p:oleObj>
              </mc:Choice>
              <mc:Fallback>
                <p:oleObj name="Worksheet" r:id="rId6" imgW="5194300" imgH="1473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05402" y="1311876"/>
                        <a:ext cx="6256087" cy="1832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41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Investment Risks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4945532" y="5942312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2964981" y="591717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6925724" y="5934285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3476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4519" y="5677576"/>
            <a:ext cx="914400" cy="914400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DE655B-4F57-4ABD-9F00-6FC83894E355}"/>
              </a:ext>
            </a:extLst>
          </p:cNvPr>
          <p:cNvCxnSpPr/>
          <p:nvPr/>
        </p:nvCxnSpPr>
        <p:spPr>
          <a:xfrm>
            <a:off x="6008165" y="1270660"/>
            <a:ext cx="0" cy="4286992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CB3F75-BBD0-42D0-979C-78D166B6FD48}"/>
              </a:ext>
            </a:extLst>
          </p:cNvPr>
          <p:cNvCxnSpPr/>
          <p:nvPr/>
        </p:nvCxnSpPr>
        <p:spPr>
          <a:xfrm>
            <a:off x="2281395" y="1828800"/>
            <a:ext cx="7629210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514596-D71A-46D5-A920-2CD0EE6BFB49}"/>
              </a:ext>
            </a:extLst>
          </p:cNvPr>
          <p:cNvSpPr txBox="1"/>
          <p:nvPr/>
        </p:nvSpPr>
        <p:spPr>
          <a:xfrm>
            <a:off x="2281396" y="1339996"/>
            <a:ext cx="370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Systematic Risks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2E789-50BA-46F1-AB74-ACCA2D055F0C}"/>
              </a:ext>
            </a:extLst>
          </p:cNvPr>
          <p:cNvSpPr txBox="1"/>
          <p:nvPr/>
        </p:nvSpPr>
        <p:spPr>
          <a:xfrm>
            <a:off x="6033358" y="1314340"/>
            <a:ext cx="3877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Business Specific Risks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BD0FB-7122-473F-B923-39033315B086}"/>
              </a:ext>
            </a:extLst>
          </p:cNvPr>
          <p:cNvSpPr txBox="1"/>
          <p:nvPr/>
        </p:nvSpPr>
        <p:spPr>
          <a:xfrm>
            <a:off x="2621281" y="1863216"/>
            <a:ext cx="3361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Tariffs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DC46F7-FA5E-4922-A539-BB4265E7D850}"/>
              </a:ext>
            </a:extLst>
          </p:cNvPr>
          <p:cNvSpPr txBox="1"/>
          <p:nvPr/>
        </p:nvSpPr>
        <p:spPr>
          <a:xfrm>
            <a:off x="6558168" y="1854949"/>
            <a:ext cx="35398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Subprime Auto Loans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Credit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Financing Dependency </a:t>
            </a:r>
          </a:p>
          <a:p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D477DB-7F48-492F-873F-EE820DC037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814778"/>
              </p:ext>
            </p:extLst>
          </p:nvPr>
        </p:nvGraphicFramePr>
        <p:xfrm>
          <a:off x="6633894" y="4709477"/>
          <a:ext cx="3276711" cy="963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Worksheet" r:id="rId6" imgW="4083101" imgH="1200150" progId="Excel.Sheet.12">
                  <p:embed/>
                </p:oleObj>
              </mc:Choice>
              <mc:Fallback>
                <p:oleObj name="Worksheet" r:id="rId6" imgW="4083101" imgH="12001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33894" y="4709477"/>
                        <a:ext cx="3276711" cy="963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CF2CAED-1792-4ED9-AB03-12AE408D7C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29536"/>
              </p:ext>
            </p:extLst>
          </p:nvPr>
        </p:nvGraphicFramePr>
        <p:xfrm>
          <a:off x="6993760" y="3143401"/>
          <a:ext cx="2105850" cy="1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Worksheet" r:id="rId8" imgW="3079699" imgH="1816151" progId="Excel.Sheet.12">
                  <p:embed/>
                </p:oleObj>
              </mc:Choice>
              <mc:Fallback>
                <p:oleObj name="Worksheet" r:id="rId8" imgW="3079699" imgH="181615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93760" y="3143401"/>
                        <a:ext cx="2105850" cy="124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A7DEB7F-3543-49A4-A2E7-8403FA6CC5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117" y="3131030"/>
            <a:ext cx="4672003" cy="254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1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Company Overview</a:t>
            </a: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613" y="5677576"/>
            <a:ext cx="914400" cy="914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19" y="851536"/>
            <a:ext cx="109728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2997011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6936520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496676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54195" y="594675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">
            <a:extLst>
              <a:ext uri="{FF2B5EF4-FFF2-40B4-BE49-F238E27FC236}">
                <a16:creationId xmlns:a16="http://schemas.microsoft.com/office/drawing/2014/main" id="{64BE9724-DB67-4BFF-83C8-89663C115750}"/>
              </a:ext>
            </a:extLst>
          </p:cNvPr>
          <p:cNvSpPr/>
          <p:nvPr/>
        </p:nvSpPr>
        <p:spPr>
          <a:xfrm>
            <a:off x="539686" y="1333447"/>
            <a:ext cx="2694636" cy="6400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Recommendation: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HOLD</a:t>
            </a:r>
          </a:p>
        </p:txBody>
      </p:sp>
      <p:sp>
        <p:nvSpPr>
          <p:cNvPr id="36" name="Rounded Rectangle 3">
            <a:extLst>
              <a:ext uri="{FF2B5EF4-FFF2-40B4-BE49-F238E27FC236}">
                <a16:creationId xmlns:a16="http://schemas.microsoft.com/office/drawing/2014/main" id="{53DC13DF-0871-45A5-BB78-961044D290EA}"/>
              </a:ext>
            </a:extLst>
          </p:cNvPr>
          <p:cNvSpPr/>
          <p:nvPr/>
        </p:nvSpPr>
        <p:spPr>
          <a:xfrm>
            <a:off x="3600686" y="1333447"/>
            <a:ext cx="2286000" cy="6400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Target Price: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$87.33</a:t>
            </a:r>
          </a:p>
        </p:txBody>
      </p:sp>
      <p:sp>
        <p:nvSpPr>
          <p:cNvPr id="38" name="Rounded Rectangle 3">
            <a:extLst>
              <a:ext uri="{FF2B5EF4-FFF2-40B4-BE49-F238E27FC236}">
                <a16:creationId xmlns:a16="http://schemas.microsoft.com/office/drawing/2014/main" id="{5E1C912F-60A2-4D52-B3CF-3D74EADC03D2}"/>
              </a:ext>
            </a:extLst>
          </p:cNvPr>
          <p:cNvSpPr/>
          <p:nvPr/>
        </p:nvSpPr>
        <p:spPr>
          <a:xfrm>
            <a:off x="6252521" y="1333447"/>
            <a:ext cx="2286000" cy="6400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Current Price: $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88.62</a:t>
            </a:r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29C7E6E2-E81B-47DE-8074-B771283AABB5}"/>
              </a:ext>
            </a:extLst>
          </p:cNvPr>
          <p:cNvSpPr/>
          <p:nvPr/>
        </p:nvSpPr>
        <p:spPr>
          <a:xfrm>
            <a:off x="8959868" y="1333447"/>
            <a:ext cx="2286000" cy="6400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Report Price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: $79.25 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941813A3-94BE-6347-ABE0-0303EB0F5F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423560"/>
              </p:ext>
            </p:extLst>
          </p:nvPr>
        </p:nvGraphicFramePr>
        <p:xfrm>
          <a:off x="471820" y="2103126"/>
          <a:ext cx="7223390" cy="3855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44B3AF-D1BF-994D-B8AE-330AAACF4074}"/>
              </a:ext>
            </a:extLst>
          </p:cNvPr>
          <p:cNvCxnSpPr>
            <a:cxnSpLocks/>
          </p:cNvCxnSpPr>
          <p:nvPr/>
        </p:nvCxnSpPr>
        <p:spPr>
          <a:xfrm flipH="1">
            <a:off x="1027254" y="2941101"/>
            <a:ext cx="6561077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5053CF-3ED9-A941-B7FB-4FB36594F3E8}"/>
              </a:ext>
            </a:extLst>
          </p:cNvPr>
          <p:cNvSpPr txBox="1"/>
          <p:nvPr/>
        </p:nvSpPr>
        <p:spPr>
          <a:xfrm>
            <a:off x="1651105" y="3161426"/>
            <a:ext cx="213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Target Price: $87.33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9478456-A2D6-7749-BBBD-BE52F4F960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65020"/>
              </p:ext>
            </p:extLst>
          </p:nvPr>
        </p:nvGraphicFramePr>
        <p:xfrm>
          <a:off x="7977920" y="2154927"/>
          <a:ext cx="3267948" cy="356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Worksheet" r:id="rId7" imgW="2857500" imgH="2908300" progId="Excel.Sheet.12">
                  <p:embed/>
                </p:oleObj>
              </mc:Choice>
              <mc:Fallback>
                <p:oleObj name="Worksheet" r:id="rId7" imgW="2857500" imgH="2908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77920" y="2154927"/>
                        <a:ext cx="3267948" cy="3563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9CBCD0-1775-8F4D-9531-58A4E02B413C}"/>
              </a:ext>
            </a:extLst>
          </p:cNvPr>
          <p:cNvSpPr txBox="1"/>
          <p:nvPr/>
        </p:nvSpPr>
        <p:spPr>
          <a:xfrm>
            <a:off x="6906105" y="582142"/>
            <a:ext cx="4348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Unless stated otherwise, all numbers are as of report date</a:t>
            </a:r>
          </a:p>
        </p:txBody>
      </p:sp>
    </p:spTree>
    <p:extLst>
      <p:ext uri="{BB962C8B-B14F-4D97-AF65-F5344CB8AC3E}">
        <p14:creationId xmlns:p14="http://schemas.microsoft.com/office/powerpoint/2010/main" val="17039463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7A6C326-C78D-7A47-86B7-D86BD44671C3}"/>
              </a:ext>
            </a:extLst>
          </p:cNvPr>
          <p:cNvSpPr/>
          <p:nvPr/>
        </p:nvSpPr>
        <p:spPr>
          <a:xfrm>
            <a:off x="8424090" y="1373630"/>
            <a:ext cx="3017520" cy="7315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5722D19-ECF3-284A-8881-3A9A46BA1247}"/>
              </a:ext>
            </a:extLst>
          </p:cNvPr>
          <p:cNvSpPr/>
          <p:nvPr/>
        </p:nvSpPr>
        <p:spPr>
          <a:xfrm>
            <a:off x="4069754" y="1373630"/>
            <a:ext cx="4001465" cy="7315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EA6A84-4686-C148-9140-C5816F994F87}"/>
              </a:ext>
            </a:extLst>
          </p:cNvPr>
          <p:cNvSpPr/>
          <p:nvPr/>
        </p:nvSpPr>
        <p:spPr>
          <a:xfrm>
            <a:off x="630440" y="1373630"/>
            <a:ext cx="3017520" cy="73152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4945532" y="5942312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2964981" y="591717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6925724" y="5934285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8900908" y="5930399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57619" y="5688571"/>
            <a:ext cx="914400" cy="9144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1BBBE-A3E4-4B0F-82DB-D45D8C4F813C}"/>
              </a:ext>
            </a:extLst>
          </p:cNvPr>
          <p:cNvSpPr txBox="1"/>
          <p:nvPr/>
        </p:nvSpPr>
        <p:spPr>
          <a:xfrm>
            <a:off x="843280" y="2607612"/>
            <a:ext cx="504656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Strong Points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Highly Fragmented Industry Ripe for Disruption 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Proven Growth Strategy, Market Expansion Blueprint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DED1E-0BAE-764A-A13E-CE808E9FD2A4}"/>
              </a:ext>
            </a:extLst>
          </p:cNvPr>
          <p:cNvSpPr txBox="1"/>
          <p:nvPr/>
        </p:nvSpPr>
        <p:spPr>
          <a:xfrm>
            <a:off x="782731" y="1532377"/>
            <a:ext cx="2967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Recommendation: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HOLD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87740D-1A6D-074A-A056-F69C62277106}"/>
              </a:ext>
            </a:extLst>
          </p:cNvPr>
          <p:cNvSpPr txBox="1"/>
          <p:nvPr/>
        </p:nvSpPr>
        <p:spPr>
          <a:xfrm>
            <a:off x="4901506" y="1532377"/>
            <a:ext cx="2388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Target Price: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$87.33 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72E03-5296-7944-B4B2-AEE60ED3C869}"/>
              </a:ext>
            </a:extLst>
          </p:cNvPr>
          <p:cNvSpPr txBox="1"/>
          <p:nvPr/>
        </p:nvSpPr>
        <p:spPr>
          <a:xfrm>
            <a:off x="8708782" y="1535928"/>
            <a:ext cx="2395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Current Price: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$88.62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45CD7-25EC-4746-A574-FC088D0AFFB2}"/>
              </a:ext>
            </a:extLst>
          </p:cNvPr>
          <p:cNvSpPr txBox="1"/>
          <p:nvPr/>
        </p:nvSpPr>
        <p:spPr>
          <a:xfrm>
            <a:off x="6718300" y="2607612"/>
            <a:ext cx="4723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Concerns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</a:rPr>
              <a:t>Fundamentals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Growth Premium Likely Reflected in Current Valuation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4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Sources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5740400" y="6323877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Sources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400" y="5675000"/>
            <a:ext cx="914400" cy="914400"/>
          </a:xfrm>
        </p:spPr>
      </p:pic>
      <p:pic>
        <p:nvPicPr>
          <p:cNvPr id="7" name="Graphic 6" descr="Suburban scene">
            <a:extLst>
              <a:ext uri="{FF2B5EF4-FFF2-40B4-BE49-F238E27FC236}">
                <a16:creationId xmlns:a16="http://schemas.microsoft.com/office/drawing/2014/main" id="{04224B7B-E60C-4D8E-84BE-17117DCEBB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5542239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F39200-A3BC-430B-908B-78540E6A9FD7}"/>
              </a:ext>
            </a:extLst>
          </p:cNvPr>
          <p:cNvSpPr txBox="1"/>
          <p:nvPr/>
        </p:nvSpPr>
        <p:spPr>
          <a:xfrm>
            <a:off x="283559" y="857252"/>
            <a:ext cx="985386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275" indent="-168275"/>
            <a:r>
              <a:rPr lang="en-US" sz="1000" dirty="0"/>
              <a:t>About the author(s) Ben </a:t>
            </a:r>
            <a:r>
              <a:rPr lang="en-US" sz="1000" dirty="0" err="1"/>
              <a:t>Ellencweig</a:t>
            </a:r>
            <a:r>
              <a:rPr lang="en-US" sz="1000" dirty="0"/>
              <a:t> is a partner in McKinsey’s Stamford office. “Used Cars, New Platforms: Accelerating Sales in a Digitally Disrupted Market.” </a:t>
            </a:r>
            <a:r>
              <a:rPr lang="en-US" sz="1000" i="1" dirty="0"/>
              <a:t>McKinsey &amp; Company</a:t>
            </a:r>
            <a:r>
              <a:rPr lang="en-US" sz="1000" dirty="0"/>
              <a:t>, www.mckinsey.com/industries/automotive-and-assembly/our-insights/used-cars-new-platforms-accelerating-sales-in-a-digitally-disrupted-market. </a:t>
            </a:r>
          </a:p>
          <a:p>
            <a:pPr marL="168275" indent="-168275"/>
            <a:r>
              <a:rPr lang="en-US" sz="1000" dirty="0"/>
              <a:t>Arlena Sawyers Automotive News. “CarMax Opens First Used Car Dealership in Michigan.” Crain's Detroit Business, 28 Nov. 2016, www.crainsdetroit.com/article/20161128/NEWS/161129890/carmax-opens-first-used-car-dealership-in-michigan.</a:t>
            </a:r>
          </a:p>
          <a:p>
            <a:r>
              <a:rPr lang="en-US" sz="1000" dirty="0"/>
              <a:t>“Bureau of Labor Statistics Data.” </a:t>
            </a:r>
            <a:r>
              <a:rPr lang="en-US" sz="1000" i="1" dirty="0"/>
              <a:t>U.S. Bureau of Labor Statistics</a:t>
            </a:r>
            <a:r>
              <a:rPr lang="en-US" sz="1000" dirty="0"/>
              <a:t>, U.S. Bureau of Labor Statistics, data.bls.gov/timeseries/LNS14000000.</a:t>
            </a:r>
          </a:p>
          <a:p>
            <a:pPr marL="168275" indent="-168275"/>
            <a:r>
              <a:rPr lang="en-US" sz="1000" dirty="0" err="1"/>
              <a:t>Colias</a:t>
            </a:r>
            <a:r>
              <a:rPr lang="en-US" sz="1000" dirty="0"/>
              <a:t>, Mike, and Nora Naughton. “Car Sales Boom Hit the Brakes in 2019.” </a:t>
            </a:r>
            <a:r>
              <a:rPr lang="en-US" sz="1000" i="1" dirty="0"/>
              <a:t>The Wall Street Journal</a:t>
            </a:r>
            <a:r>
              <a:rPr lang="en-US" sz="1000" dirty="0"/>
              <a:t>, Dow Jones &amp;amp; Company, 3 Jan. 2020, www.wsj.com/articles/car-sales-boom-hit-the-brakes-in-2019-11578071698.</a:t>
            </a:r>
          </a:p>
          <a:p>
            <a:r>
              <a:rPr lang="en-US" sz="1000" dirty="0"/>
              <a:t>“Consumer Price Index: 2019 in Review.” </a:t>
            </a:r>
            <a:r>
              <a:rPr lang="en-US" sz="1000" i="1" dirty="0"/>
              <a:t>U.S. Bureau of Labor Statistics</a:t>
            </a:r>
            <a:r>
              <a:rPr lang="en-US" sz="1000" dirty="0"/>
              <a:t>, U.S. Bureau of Labor Statistics, 16 Jan. 2020, www.bls.gov/opub/ted/2020/consumer-price-index-2019-in-review.htm.</a:t>
            </a:r>
          </a:p>
          <a:p>
            <a:pPr marL="120650" indent="-120650"/>
            <a:r>
              <a:rPr lang="en-US" sz="1000" dirty="0" err="1"/>
              <a:t>Ellencweig</a:t>
            </a:r>
            <a:r>
              <a:rPr lang="en-US" sz="1000" dirty="0"/>
              <a:t> Ben </a:t>
            </a:r>
            <a:r>
              <a:rPr lang="en-US" sz="1000" dirty="0" err="1"/>
              <a:t>Ellencweig</a:t>
            </a:r>
            <a:r>
              <a:rPr lang="en-US" sz="1000" dirty="0"/>
              <a:t> is a partner in McKinsey’s Stamford office, Ben, et al. “Used Cars, New Platforms: Accelerating Sales in a Digitally Disrupted Market.” </a:t>
            </a:r>
            <a:r>
              <a:rPr lang="en-US" sz="1000" i="1" dirty="0"/>
              <a:t>McKinsey &amp; Company</a:t>
            </a:r>
            <a:r>
              <a:rPr lang="en-US" sz="1000" dirty="0"/>
              <a:t>, www.mckinsey.com/industries/automotive-and-assembly/our-insights/used-cars-new-platforms-accelerating-sales-in-a-digitally-disrupted-market.</a:t>
            </a:r>
          </a:p>
          <a:p>
            <a:r>
              <a:rPr lang="en-US" sz="1000" dirty="0"/>
              <a:t>“Federal Open Market Committee.” </a:t>
            </a:r>
            <a:r>
              <a:rPr lang="en-US" sz="1000" i="1" dirty="0"/>
              <a:t>Board of Governors of the Federal Reserve System</a:t>
            </a:r>
            <a:r>
              <a:rPr lang="en-US" sz="1000" dirty="0"/>
              <a:t>, 29 Jan. 2020, www.federalreserve.gov/monetarypolicy/fomc.htm.</a:t>
            </a:r>
          </a:p>
          <a:p>
            <a:r>
              <a:rPr lang="en-US" sz="1000" dirty="0"/>
              <a:t>“Form 10-K” </a:t>
            </a:r>
            <a:r>
              <a:rPr lang="en-US" sz="1000" i="1" dirty="0"/>
              <a:t>Carvana, Co., </a:t>
            </a:r>
            <a:r>
              <a:rPr lang="en-US" sz="1000" dirty="0"/>
              <a:t>2019, https://otp.tools.investis.com/clients/us/carvana/SEC/sec-show.aspx?Type=html&amp;FilingId=13258789&amp;CIK=0001690820&amp;Index=10000</a:t>
            </a:r>
          </a:p>
          <a:p>
            <a:r>
              <a:rPr lang="en-US" sz="1000" dirty="0"/>
              <a:t>“Form 10-Q” </a:t>
            </a:r>
            <a:r>
              <a:rPr lang="en-US" sz="1000" i="1" dirty="0"/>
              <a:t>Carvana, Co., </a:t>
            </a:r>
            <a:r>
              <a:rPr lang="en-US" sz="1000" dirty="0"/>
              <a:t>2019, https://otp.tools.investis.com/clients/us/carvana/SEC/sec-show.aspx?FilingId=13723864&amp;Cik=0001690820&amp;Type=PDF&amp;hasPdf=1</a:t>
            </a:r>
          </a:p>
          <a:p>
            <a:pPr marL="168275" indent="-168275"/>
            <a:r>
              <a:rPr lang="en-US" sz="1000" dirty="0"/>
              <a:t>“Gross Domestic Product, Third Quarter 2019 (Third Estimate); Corporate Profits, Third Quarter 2019 (Revised Estimate): U.S. Bureau of Economic Analysis (BEA).” </a:t>
            </a:r>
            <a:r>
              <a:rPr lang="en-US" sz="1000" i="1" dirty="0"/>
              <a:t>Gross Domestic Product, Third Quarter 2019 (Third Estimate); Corporate Profits, Third Quarter 2019 (Revised Estimate) | U.S. Bureau of Economic Analysis (BEA)</a:t>
            </a:r>
            <a:r>
              <a:rPr lang="en-US" sz="1000" dirty="0"/>
              <a:t>, www.bea.gov/news/2019/gross-domestic-product-third-quarter-2019-third-estimate-corporate-profits-third-quarter.</a:t>
            </a:r>
          </a:p>
          <a:p>
            <a:r>
              <a:rPr lang="en-US" sz="1000" dirty="0"/>
              <a:t>Hill, Charles W. L., et al. </a:t>
            </a:r>
            <a:r>
              <a:rPr lang="en-US" sz="1000" i="1" dirty="0"/>
              <a:t>Strategic Management Theory &amp;amp; Cases: An Integrated Approach</a:t>
            </a:r>
            <a:r>
              <a:rPr lang="en-US" sz="1000" dirty="0"/>
              <a:t>. Cengage Learning, Inc, 2019.</a:t>
            </a:r>
          </a:p>
          <a:p>
            <a:r>
              <a:rPr lang="en-US" sz="1000" dirty="0"/>
              <a:t>“Letter to Shareholders, Q3 2019” Carvana, Co., 2019, https://investors.carvana.com/~/media/Files/C/Carvana-IR/documents/events/q3-2019-cvna-shareholder-letter.pdf</a:t>
            </a:r>
          </a:p>
          <a:p>
            <a:r>
              <a:rPr lang="en-US" sz="1000" dirty="0"/>
              <a:t>Looker, Rob. “Why Used Cars Offer 'Compelling Alternative' to New as Average Prices Rise.” </a:t>
            </a:r>
            <a:r>
              <a:rPr lang="en-US" sz="1000" dirty="0" err="1"/>
              <a:t>RoadLoans</a:t>
            </a:r>
            <a:r>
              <a:rPr lang="en-US" sz="1000" dirty="0"/>
              <a:t>, 30 July 2019, roadloans.com/blog/average-car-price. </a:t>
            </a:r>
          </a:p>
          <a:p>
            <a:r>
              <a:rPr lang="en-US" sz="1000" dirty="0"/>
              <a:t>“NADA Issues Analysis of Second Quarter 2019 Auto Sales.” </a:t>
            </a:r>
            <a:r>
              <a:rPr lang="en-US" sz="1000" i="1" dirty="0"/>
              <a:t>NADA</a:t>
            </a:r>
            <a:r>
              <a:rPr lang="en-US" sz="1000" dirty="0"/>
              <a:t>, www.nada.org/patrick-manzi-second-quarter-2019-auto-sales-economic-analysis/.</a:t>
            </a:r>
          </a:p>
          <a:p>
            <a:r>
              <a:rPr lang="en-US" sz="1000" dirty="0"/>
              <a:t>“Personal Income and Outlays, November 2019: U.S. Bureau of Economic Analysis (BEA).” </a:t>
            </a:r>
            <a:r>
              <a:rPr lang="en-US" sz="1000" i="1" dirty="0"/>
              <a:t>Personal Income and Outlays, November 2019 | U.S. Bureau of Economic Analysis (BEA)</a:t>
            </a:r>
            <a:r>
              <a:rPr lang="en-US" sz="1000" dirty="0"/>
              <a:t>, www.bea.gov/news/2019/personal-income-and-outlays-november-2019.</a:t>
            </a:r>
          </a:p>
          <a:p>
            <a:r>
              <a:rPr lang="en-US" sz="1000" dirty="0"/>
              <a:t>Ross, Stephen A., et al. </a:t>
            </a:r>
            <a:r>
              <a:rPr lang="en-US" sz="1000" i="1" dirty="0"/>
              <a:t>Fundamentals of Corporate Finance</a:t>
            </a:r>
            <a:r>
              <a:rPr lang="en-US" sz="1000" dirty="0"/>
              <a:t>. McGraw-Hill Education, 2019.</a:t>
            </a:r>
          </a:p>
          <a:p>
            <a:pPr marL="120650" indent="-120650"/>
            <a:r>
              <a:rPr lang="en-US" sz="1000" dirty="0" err="1"/>
              <a:t>Timiraos</a:t>
            </a:r>
            <a:r>
              <a:rPr lang="en-US" sz="1000" dirty="0"/>
              <a:t>, Nick. “Federal Reserve Holds Benchmark Rate Steady.” </a:t>
            </a:r>
            <a:r>
              <a:rPr lang="en-US" sz="1000" i="1" dirty="0"/>
              <a:t>The Wall Street Journal</a:t>
            </a:r>
            <a:r>
              <a:rPr lang="en-US" sz="1000" dirty="0"/>
              <a:t>, Dow Jones &amp;amp; Company, 30 Jan. 2020, www.wsj.com/articles/fed-likely-to-hold-interest-rates-steady-11580293802.</a:t>
            </a:r>
          </a:p>
          <a:p>
            <a:r>
              <a:rPr lang="en-US" sz="1000" dirty="0"/>
              <a:t>Tseng, Nin-Hai. “Why Car Companies Can't Win Young Adults.” </a:t>
            </a:r>
            <a:r>
              <a:rPr lang="en-US" sz="1000" i="1" dirty="0"/>
              <a:t>Fortune</a:t>
            </a:r>
            <a:r>
              <a:rPr lang="en-US" sz="1000" dirty="0"/>
              <a:t>, Fortune, 30 May 2014, fortune.com/2013/08/16/why-car-companies-cant-win-young-adults/.</a:t>
            </a:r>
          </a:p>
          <a:p>
            <a:r>
              <a:rPr lang="en-US" sz="1000" dirty="0"/>
              <a:t>“The US-China Trade War: A Timeline.” </a:t>
            </a:r>
            <a:r>
              <a:rPr lang="en-US" sz="1000" i="1" dirty="0"/>
              <a:t>China Briefing News</a:t>
            </a:r>
            <a:r>
              <a:rPr lang="en-US" sz="1000" dirty="0"/>
              <a:t>, 17 Jan. 2020, www.china-briefing.com/news/the-us-china-trade-war-a-timeline/.</a:t>
            </a:r>
          </a:p>
          <a:p>
            <a:r>
              <a:rPr lang="en-US" sz="1000" dirty="0"/>
              <a:t>“What Is Net Promoter?” </a:t>
            </a:r>
            <a:r>
              <a:rPr lang="en-US" sz="1000" i="1" dirty="0"/>
              <a:t>Net Promoter Network</a:t>
            </a:r>
            <a:r>
              <a:rPr lang="en-US" sz="1000" dirty="0"/>
              <a:t>, www.netpromoter.com/know/.</a:t>
            </a:r>
          </a:p>
          <a:p>
            <a:r>
              <a:rPr lang="en-US" sz="1000" dirty="0"/>
              <a:t>“World Economic Outlook Update, January 2020: Tentative Stabilization, Sluggish Recovery?” </a:t>
            </a:r>
            <a:r>
              <a:rPr lang="en-US" sz="1000" i="1" dirty="0"/>
              <a:t>IMF</a:t>
            </a:r>
            <a:r>
              <a:rPr lang="en-US" sz="1000" dirty="0"/>
              <a:t>, 1 Jan. 2020, www.imf.org/en/Publications/WEO/Issues/2020/01/20/weo-update-january2020</a:t>
            </a:r>
            <a:r>
              <a:rPr lang="en-US" sz="900" dirty="0"/>
              <a:t>.</a:t>
            </a:r>
          </a:p>
          <a:p>
            <a:r>
              <a:rPr lang="en-US" sz="900" dirty="0"/>
              <a:t> </a:t>
            </a:r>
          </a:p>
          <a:p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986842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Questions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5740400" y="6323877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Sources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3828" y="5578754"/>
            <a:ext cx="914400" cy="914400"/>
          </a:xfrm>
        </p:spPr>
      </p:pic>
      <p:pic>
        <p:nvPicPr>
          <p:cNvPr id="7" name="Graphic 6" descr="Suburban scene">
            <a:extLst>
              <a:ext uri="{FF2B5EF4-FFF2-40B4-BE49-F238E27FC236}">
                <a16:creationId xmlns:a16="http://schemas.microsoft.com/office/drawing/2014/main" id="{04224B7B-E60C-4D8E-84BE-17117DCEBB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9454" y="5549263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825C85-40CB-49CA-823C-12394F164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305" y="1138115"/>
            <a:ext cx="5691389" cy="426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35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EDF03B-556C-8147-804F-6A7606EA5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27" y="4287950"/>
            <a:ext cx="3343637" cy="23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0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Company Overview</a:t>
            </a: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613" y="5677576"/>
            <a:ext cx="914400" cy="914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19" y="851536"/>
            <a:ext cx="109728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2997011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6936520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496676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54195" y="5946751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8C3FF-82A2-4F4E-AFF4-4DF6194F5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015" y="1545020"/>
            <a:ext cx="1695450" cy="173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7BAF8-2154-470B-A391-3EEBB42D9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0531" y="2618262"/>
            <a:ext cx="1866900" cy="1771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647E1F-94FD-447A-B38F-E9B08759E0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6176" r="2435"/>
          <a:stretch/>
        </p:blipFill>
        <p:spPr>
          <a:xfrm>
            <a:off x="8264012" y="3716291"/>
            <a:ext cx="1821453" cy="1733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8D01FE-D23D-4686-A5A4-DD7EC4D89BA5}"/>
              </a:ext>
            </a:extLst>
          </p:cNvPr>
          <p:cNvSpPr txBox="1"/>
          <p:nvPr/>
        </p:nvSpPr>
        <p:spPr>
          <a:xfrm>
            <a:off x="9398352" y="5701629"/>
            <a:ext cx="2828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Source</a:t>
            </a:r>
            <a:r>
              <a:rPr lang="en-US" sz="1200" dirty="0"/>
              <a:t>: </a:t>
            </a:r>
            <a:r>
              <a:rPr lang="en-US" sz="1100" dirty="0"/>
              <a:t>Carvana Corporate Governance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BEDEA-DA11-4DD0-9442-161999BF6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756" y="1619591"/>
            <a:ext cx="6898998" cy="3323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76B1DF-DA3D-4277-BF2B-10C76B45C614}"/>
              </a:ext>
            </a:extLst>
          </p:cNvPr>
          <p:cNvSpPr txBox="1"/>
          <p:nvPr/>
        </p:nvSpPr>
        <p:spPr>
          <a:xfrm>
            <a:off x="8734825" y="3198769"/>
            <a:ext cx="125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Ernest Garcia III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D7C0DC-5256-46D3-9A0F-1DC47EFDAFFF}"/>
              </a:ext>
            </a:extLst>
          </p:cNvPr>
          <p:cNvSpPr txBox="1"/>
          <p:nvPr/>
        </p:nvSpPr>
        <p:spPr>
          <a:xfrm>
            <a:off x="10452348" y="4408661"/>
            <a:ext cx="1063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Ryan Keeton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303933-6140-43A2-8465-E5FBE57D8BE8}"/>
              </a:ext>
            </a:extLst>
          </p:cNvPr>
          <p:cNvSpPr txBox="1"/>
          <p:nvPr/>
        </p:nvSpPr>
        <p:spPr>
          <a:xfrm>
            <a:off x="8764529" y="5392659"/>
            <a:ext cx="958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Ben Huston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6A5455-C7D8-4761-849F-B3BE126A51CA}"/>
              </a:ext>
            </a:extLst>
          </p:cNvPr>
          <p:cNvSpPr txBox="1"/>
          <p:nvPr/>
        </p:nvSpPr>
        <p:spPr>
          <a:xfrm>
            <a:off x="127081" y="5374672"/>
            <a:ext cx="10593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Financing               Car Reviews             Trade-Ins                Vehicle Certification                7 Day Returns       -     Warranty  </a:t>
            </a:r>
          </a:p>
        </p:txBody>
      </p:sp>
      <p:pic>
        <p:nvPicPr>
          <p:cNvPr id="52" name="Graphic 51" descr="Customer review">
            <a:extLst>
              <a:ext uri="{FF2B5EF4-FFF2-40B4-BE49-F238E27FC236}">
                <a16:creationId xmlns:a16="http://schemas.microsoft.com/office/drawing/2014/main" id="{65719733-9293-42D0-AD7F-46F0AB9813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5579" y="5396036"/>
            <a:ext cx="373452" cy="284099"/>
          </a:xfrm>
          <a:prstGeom prst="rect">
            <a:avLst/>
          </a:prstGeom>
        </p:spPr>
      </p:pic>
      <p:pic>
        <p:nvPicPr>
          <p:cNvPr id="53" name="Graphic 52" descr="Boardroom">
            <a:extLst>
              <a:ext uri="{FF2B5EF4-FFF2-40B4-BE49-F238E27FC236}">
                <a16:creationId xmlns:a16="http://schemas.microsoft.com/office/drawing/2014/main" id="{A3918435-2253-4900-BE55-02ABA96CF6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1703" y="5379602"/>
            <a:ext cx="457200" cy="347809"/>
          </a:xfrm>
          <a:prstGeom prst="rect">
            <a:avLst/>
          </a:prstGeom>
        </p:spPr>
      </p:pic>
      <p:pic>
        <p:nvPicPr>
          <p:cNvPr id="54" name="Graphic 53" descr="Clapping hands">
            <a:extLst>
              <a:ext uri="{FF2B5EF4-FFF2-40B4-BE49-F238E27FC236}">
                <a16:creationId xmlns:a16="http://schemas.microsoft.com/office/drawing/2014/main" id="{6BDA4761-11AB-4839-8AB7-B9E41ADEFA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77574" y="5380038"/>
            <a:ext cx="457200" cy="347809"/>
          </a:xfrm>
          <a:prstGeom prst="rect">
            <a:avLst/>
          </a:prstGeom>
        </p:spPr>
      </p:pic>
      <p:pic>
        <p:nvPicPr>
          <p:cNvPr id="55" name="Graphic 54" descr="Checklist">
            <a:extLst>
              <a:ext uri="{FF2B5EF4-FFF2-40B4-BE49-F238E27FC236}">
                <a16:creationId xmlns:a16="http://schemas.microsoft.com/office/drawing/2014/main" id="{B6B5CA37-B525-468A-98E0-FF31241DFB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19273" y="5353180"/>
            <a:ext cx="457200" cy="347809"/>
          </a:xfrm>
          <a:prstGeom prst="rect">
            <a:avLst/>
          </a:prstGeom>
        </p:spPr>
      </p:pic>
      <p:pic>
        <p:nvPicPr>
          <p:cNvPr id="56" name="Graphic 55" descr="Tag">
            <a:extLst>
              <a:ext uri="{FF2B5EF4-FFF2-40B4-BE49-F238E27FC236}">
                <a16:creationId xmlns:a16="http://schemas.microsoft.com/office/drawing/2014/main" id="{D5EBF57B-963E-4C73-AFFA-A421D22D9A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7381105" y="5353820"/>
            <a:ext cx="457200" cy="347809"/>
          </a:xfrm>
          <a:prstGeom prst="rect">
            <a:avLst/>
          </a:prstGeom>
        </p:spPr>
      </p:pic>
      <p:pic>
        <p:nvPicPr>
          <p:cNvPr id="57" name="Graphic 56" descr="Piggy Bank">
            <a:extLst>
              <a:ext uri="{FF2B5EF4-FFF2-40B4-BE49-F238E27FC236}">
                <a16:creationId xmlns:a16="http://schemas.microsoft.com/office/drawing/2014/main" id="{04C592D7-5464-4B9E-A972-2A3BAB52D8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2942" y="5352584"/>
            <a:ext cx="457200" cy="34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US Automotive Retail Industry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6936520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496676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883428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411" y="5677576"/>
            <a:ext cx="914400" cy="914400"/>
          </a:xfr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A0AF5F7-F531-4AB0-A380-73AFAAE83AE9}"/>
              </a:ext>
            </a:extLst>
          </p:cNvPr>
          <p:cNvSpPr txBox="1"/>
          <p:nvPr/>
        </p:nvSpPr>
        <p:spPr>
          <a:xfrm>
            <a:off x="339849" y="1396024"/>
            <a:ext cx="45605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 600,000 tech-savvy customers coming of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price is increasing, so is the difference </a:t>
            </a:r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DEAAD580-093D-4079-A6CE-ACF383F4A3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920535"/>
              </p:ext>
            </p:extLst>
          </p:nvPr>
        </p:nvGraphicFramePr>
        <p:xfrm>
          <a:off x="5195365" y="1347793"/>
          <a:ext cx="6584778" cy="4142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0E15DD8-1D56-754A-A0B2-4DE3A4D2D226}"/>
              </a:ext>
            </a:extLst>
          </p:cNvPr>
          <p:cNvSpPr txBox="1"/>
          <p:nvPr/>
        </p:nvSpPr>
        <p:spPr>
          <a:xfrm>
            <a:off x="339849" y="1347793"/>
            <a:ext cx="456055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Trends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35DF9E-ABD0-094C-B75A-2E664927DF7E}"/>
              </a:ext>
            </a:extLst>
          </p:cNvPr>
          <p:cNvCxnSpPr>
            <a:cxnSpLocks/>
          </p:cNvCxnSpPr>
          <p:nvPr/>
        </p:nvCxnSpPr>
        <p:spPr>
          <a:xfrm>
            <a:off x="339849" y="1802118"/>
            <a:ext cx="4560555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2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Competitors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6936520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496676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04289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411" y="5677576"/>
            <a:ext cx="914400" cy="914400"/>
          </a:xfrm>
        </p:spPr>
      </p:pic>
      <p:pic>
        <p:nvPicPr>
          <p:cNvPr id="22" name="Picture 2" descr="Image result for carmax">
            <a:extLst>
              <a:ext uri="{FF2B5EF4-FFF2-40B4-BE49-F238E27FC236}">
                <a16:creationId xmlns:a16="http://schemas.microsoft.com/office/drawing/2014/main" id="{A5CCFB97-E236-43B6-8CEC-72D21881F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3" b="33323"/>
          <a:stretch/>
        </p:blipFill>
        <p:spPr bwMode="auto">
          <a:xfrm>
            <a:off x="5515217" y="2013838"/>
            <a:ext cx="2390320" cy="75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A69A738-4ADE-4005-A92F-E24D449C89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262535"/>
              </p:ext>
            </p:extLst>
          </p:nvPr>
        </p:nvGraphicFramePr>
        <p:xfrm>
          <a:off x="-471343" y="1265610"/>
          <a:ext cx="6667600" cy="4269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FD64F90-0E18-4C54-9464-A478617E2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849" y="2942637"/>
            <a:ext cx="2436549" cy="18006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7F497F-1C22-426D-921E-29FD1A90D21D}"/>
              </a:ext>
            </a:extLst>
          </p:cNvPr>
          <p:cNvSpPr/>
          <p:nvPr/>
        </p:nvSpPr>
        <p:spPr>
          <a:xfrm>
            <a:off x="8058447" y="3338555"/>
            <a:ext cx="890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561EB-9300-4754-94DB-5BD981B948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08" b="13835"/>
          <a:stretch/>
        </p:blipFill>
        <p:spPr>
          <a:xfrm>
            <a:off x="9240253" y="2013838"/>
            <a:ext cx="1745182" cy="29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3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Porter’s Five Forces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6936520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496676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894129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411" y="5677576"/>
            <a:ext cx="914400" cy="91440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A659D7-E85E-4EB5-9465-1C786EACAD4D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1" y="1271027"/>
            <a:ext cx="6693109" cy="42036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4A5544E-7C9B-4278-A486-F6627909A4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481"/>
          <a:stretch/>
        </p:blipFill>
        <p:spPr>
          <a:xfrm>
            <a:off x="7528378" y="4442750"/>
            <a:ext cx="3670194" cy="12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8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Competitive Positioning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6936520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496676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00621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411" y="5677576"/>
            <a:ext cx="914400" cy="914400"/>
          </a:xfrm>
        </p:spPr>
      </p:pic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7D184EEA-AD30-4953-BC86-FF43188128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456668"/>
              </p:ext>
            </p:extLst>
          </p:nvPr>
        </p:nvGraphicFramePr>
        <p:xfrm>
          <a:off x="7208874" y="1697921"/>
          <a:ext cx="4333982" cy="3072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33AD38E-9E8E-4687-8E0B-D87014B7B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720" y="1481476"/>
            <a:ext cx="6734682" cy="399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9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FC974A-958E-B942-8C31-2CDB37C55133}"/>
              </a:ext>
            </a:extLst>
          </p:cNvPr>
          <p:cNvCxnSpPr>
            <a:cxnSpLocks/>
          </p:cNvCxnSpPr>
          <p:nvPr/>
        </p:nvCxnSpPr>
        <p:spPr>
          <a:xfrm>
            <a:off x="1396811" y="6172200"/>
            <a:ext cx="1600200" cy="0"/>
          </a:xfrm>
          <a:prstGeom prst="line">
            <a:avLst/>
          </a:prstGeom>
          <a:ln w="889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AC03D29-BDA7-8E49-A99F-0BC4D48A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28" y="130825"/>
            <a:ext cx="10515600" cy="7264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Competitive Advantage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0F3E6-8200-BD49-9F13-4C22DD6B9C3C}"/>
              </a:ext>
            </a:extLst>
          </p:cNvPr>
          <p:cNvSpPr txBox="1"/>
          <p:nvPr/>
        </p:nvSpPr>
        <p:spPr>
          <a:xfrm>
            <a:off x="6352320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9FC802-5A9E-294F-901C-C4BA7F8B83E6}"/>
              </a:ext>
            </a:extLst>
          </p:cNvPr>
          <p:cNvSpPr txBox="1"/>
          <p:nvPr/>
        </p:nvSpPr>
        <p:spPr>
          <a:xfrm>
            <a:off x="4382565" y="6424938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Financial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4D3C0C-DB83-064D-AEC2-C3B2A48B89E5}"/>
              </a:ext>
            </a:extLst>
          </p:cNvPr>
          <p:cNvSpPr txBox="1"/>
          <p:nvPr/>
        </p:nvSpPr>
        <p:spPr>
          <a:xfrm>
            <a:off x="2146910" y="6301800"/>
            <a:ext cx="215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/>
              <a:t>Industry Overview &amp; Competitive Positioning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30906-E1AF-6A40-AC43-4F993153E80A}"/>
              </a:ext>
            </a:extLst>
          </p:cNvPr>
          <p:cNvSpPr txBox="1"/>
          <p:nvPr/>
        </p:nvSpPr>
        <p:spPr>
          <a:xfrm>
            <a:off x="10291831" y="642270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177AF6-BEEA-C24B-A56C-6172A360892F}"/>
              </a:ext>
            </a:extLst>
          </p:cNvPr>
          <p:cNvSpPr txBox="1"/>
          <p:nvPr/>
        </p:nvSpPr>
        <p:spPr>
          <a:xfrm>
            <a:off x="64800" y="6424938"/>
            <a:ext cx="192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Company Overview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D4E960-CA24-D74E-A31A-7FA245B37C59}"/>
              </a:ext>
            </a:extLst>
          </p:cNvPr>
          <p:cNvCxnSpPr>
            <a:cxnSpLocks/>
          </p:cNvCxnSpPr>
          <p:nvPr/>
        </p:nvCxnSpPr>
        <p:spPr>
          <a:xfrm>
            <a:off x="281720" y="851537"/>
            <a:ext cx="10972800" cy="5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nut 34">
            <a:extLst>
              <a:ext uri="{FF2B5EF4-FFF2-40B4-BE49-F238E27FC236}">
                <a16:creationId xmlns:a16="http://schemas.microsoft.com/office/drawing/2014/main" id="{65072626-3DD6-1540-9592-424EB43970B6}"/>
              </a:ext>
            </a:extLst>
          </p:cNvPr>
          <p:cNvSpPr>
            <a:spLocks noChangeAspect="1"/>
          </p:cNvSpPr>
          <p:nvPr/>
        </p:nvSpPr>
        <p:spPr>
          <a:xfrm>
            <a:off x="967419" y="5919507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5">
              <a:lumMod val="50000"/>
            </a:schemeClr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580ADC-DB9E-9B4E-A2A1-DF6A461AB0BD}"/>
              </a:ext>
            </a:extLst>
          </p:cNvPr>
          <p:cNvSpPr txBox="1"/>
          <p:nvPr/>
        </p:nvSpPr>
        <p:spPr>
          <a:xfrm>
            <a:off x="8316708" y="6422701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sz="1600" dirty="0">
                <a:solidFill>
                  <a:srgbClr val="6E6E6E"/>
                </a:solidFill>
              </a:rPr>
              <a:t>Investment Risks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95732A-3D16-7F48-B48F-D782BE336E3C}"/>
              </a:ext>
            </a:extLst>
          </p:cNvPr>
          <p:cNvCxnSpPr>
            <a:cxnSpLocks/>
          </p:cNvCxnSpPr>
          <p:nvPr/>
        </p:nvCxnSpPr>
        <p:spPr>
          <a:xfrm>
            <a:off x="5396157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68D716-F313-A642-8F1D-93C2BAE80621}"/>
              </a:ext>
            </a:extLst>
          </p:cNvPr>
          <p:cNvCxnSpPr>
            <a:cxnSpLocks/>
          </p:cNvCxnSpPr>
          <p:nvPr/>
        </p:nvCxnSpPr>
        <p:spPr>
          <a:xfrm>
            <a:off x="3366565" y="6172200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B46BAE-1FB4-B147-9F64-6DBDBEBAB0BB}"/>
              </a:ext>
            </a:extLst>
          </p:cNvPr>
          <p:cNvCxnSpPr>
            <a:cxnSpLocks/>
          </p:cNvCxnSpPr>
          <p:nvPr/>
        </p:nvCxnSpPr>
        <p:spPr>
          <a:xfrm>
            <a:off x="7306075" y="6175351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A8B30D-5C7C-4149-9D45-5FDBE30E2E1D}"/>
              </a:ext>
            </a:extLst>
          </p:cNvPr>
          <p:cNvCxnSpPr>
            <a:cxnSpLocks/>
          </p:cNvCxnSpPr>
          <p:nvPr/>
        </p:nvCxnSpPr>
        <p:spPr>
          <a:xfrm>
            <a:off x="9363475" y="6170912"/>
            <a:ext cx="1600200" cy="0"/>
          </a:xfrm>
          <a:prstGeom prst="line">
            <a:avLst/>
          </a:prstGeom>
          <a:ln w="889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nut 44">
            <a:extLst>
              <a:ext uri="{FF2B5EF4-FFF2-40B4-BE49-F238E27FC236}">
                <a16:creationId xmlns:a16="http://schemas.microsoft.com/office/drawing/2014/main" id="{B09DF3F3-E49B-4345-941D-B34A26E57628}"/>
              </a:ext>
            </a:extLst>
          </p:cNvPr>
          <p:cNvSpPr>
            <a:spLocks noChangeAspect="1"/>
          </p:cNvSpPr>
          <p:nvPr/>
        </p:nvSpPr>
        <p:spPr>
          <a:xfrm>
            <a:off x="6936520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Donut 45">
            <a:extLst>
              <a:ext uri="{FF2B5EF4-FFF2-40B4-BE49-F238E27FC236}">
                <a16:creationId xmlns:a16="http://schemas.microsoft.com/office/drawing/2014/main" id="{D667A9DB-AFC5-2848-8874-743BF1A846DD}"/>
              </a:ext>
            </a:extLst>
          </p:cNvPr>
          <p:cNvSpPr>
            <a:spLocks noChangeAspect="1"/>
          </p:cNvSpPr>
          <p:nvPr/>
        </p:nvSpPr>
        <p:spPr>
          <a:xfrm>
            <a:off x="496676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Donut 46">
            <a:extLst>
              <a:ext uri="{FF2B5EF4-FFF2-40B4-BE49-F238E27FC236}">
                <a16:creationId xmlns:a16="http://schemas.microsoft.com/office/drawing/2014/main" id="{8CBCAFA0-847E-2F4C-A4B9-14CEE1A530B3}"/>
              </a:ext>
            </a:extLst>
          </p:cNvPr>
          <p:cNvSpPr>
            <a:spLocks noChangeAspect="1"/>
          </p:cNvSpPr>
          <p:nvPr/>
        </p:nvSpPr>
        <p:spPr>
          <a:xfrm>
            <a:off x="8906275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Donut 47">
            <a:extLst>
              <a:ext uri="{FF2B5EF4-FFF2-40B4-BE49-F238E27FC236}">
                <a16:creationId xmlns:a16="http://schemas.microsoft.com/office/drawing/2014/main" id="{EA2D98DF-3DA2-6549-BFBA-4D417B8F1B5A}"/>
              </a:ext>
            </a:extLst>
          </p:cNvPr>
          <p:cNvSpPr>
            <a:spLocks noChangeAspect="1"/>
          </p:cNvSpPr>
          <p:nvPr/>
        </p:nvSpPr>
        <p:spPr>
          <a:xfrm>
            <a:off x="10900621" y="5943600"/>
            <a:ext cx="457200" cy="457200"/>
          </a:xfrm>
          <a:prstGeom prst="donut">
            <a:avLst>
              <a:gd name="adj" fmla="val 19064"/>
            </a:avLst>
          </a:prstGeom>
          <a:solidFill>
            <a:schemeClr val="accent3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16" descr="Car">
            <a:extLst>
              <a:ext uri="{FF2B5EF4-FFF2-40B4-BE49-F238E27FC236}">
                <a16:creationId xmlns:a16="http://schemas.microsoft.com/office/drawing/2014/main" id="{1A5DC829-B67F-9C42-91BE-0991602A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411" y="5677576"/>
            <a:ext cx="914400" cy="914400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17D525-6313-436E-BFB2-B2E9DF2D7222}"/>
              </a:ext>
            </a:extLst>
          </p:cNvPr>
          <p:cNvGrpSpPr/>
          <p:nvPr/>
        </p:nvGrpSpPr>
        <p:grpSpPr>
          <a:xfrm>
            <a:off x="3704181" y="1351876"/>
            <a:ext cx="4889051" cy="3602519"/>
            <a:chOff x="3182413" y="1494750"/>
            <a:chExt cx="4889051" cy="360251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5F09476-B0B3-42AB-8646-1F2976A43B3B}"/>
                </a:ext>
              </a:extLst>
            </p:cNvPr>
            <p:cNvGrpSpPr/>
            <p:nvPr/>
          </p:nvGrpSpPr>
          <p:grpSpPr>
            <a:xfrm>
              <a:off x="3793514" y="1494750"/>
              <a:ext cx="4277950" cy="3602519"/>
              <a:chOff x="3793514" y="1494750"/>
              <a:chExt cx="4277950" cy="360251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324EAE9-9D21-4BC4-B30D-F3760DE971A5}"/>
                  </a:ext>
                </a:extLst>
              </p:cNvPr>
              <p:cNvGrpSpPr/>
              <p:nvPr/>
            </p:nvGrpSpPr>
            <p:grpSpPr>
              <a:xfrm>
                <a:off x="3793514" y="1494750"/>
                <a:ext cx="3528998" cy="3602519"/>
                <a:chOff x="1602066" y="1735508"/>
                <a:chExt cx="3528998" cy="3602519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9320537-802D-40A3-9BD1-881E32A72D8B}"/>
                    </a:ext>
                  </a:extLst>
                </p:cNvPr>
                <p:cNvGrpSpPr/>
                <p:nvPr/>
              </p:nvGrpSpPr>
              <p:grpSpPr>
                <a:xfrm>
                  <a:off x="1602066" y="1735508"/>
                  <a:ext cx="3528998" cy="3000995"/>
                  <a:chOff x="4394239" y="1262875"/>
                  <a:chExt cx="3528998" cy="3000995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9CB582AB-1E21-4353-ACC6-55AF14D4F86E}"/>
                      </a:ext>
                    </a:extLst>
                  </p:cNvPr>
                  <p:cNvGrpSpPr/>
                  <p:nvPr/>
                </p:nvGrpSpPr>
                <p:grpSpPr>
                  <a:xfrm>
                    <a:off x="4394240" y="1262875"/>
                    <a:ext cx="3528997" cy="3000995"/>
                    <a:chOff x="4376680" y="1168400"/>
                    <a:chExt cx="3528997" cy="3000995"/>
                  </a:xfrm>
                </p:grpSpPr>
                <p:sp>
                  <p:nvSpPr>
                    <p:cNvPr id="3" name="Rectangle: Rounded Corners 2">
                      <a:extLst>
                        <a:ext uri="{FF2B5EF4-FFF2-40B4-BE49-F238E27FC236}">
                          <a16:creationId xmlns:a16="http://schemas.microsoft.com/office/drawing/2014/main" id="{0ABB6AAB-9F91-40DD-A098-023C36BD06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82565" y="1168400"/>
                      <a:ext cx="3521915" cy="499745"/>
                    </a:xfrm>
                    <a:prstGeom prst="roundRect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Vehicle Acquisition</a:t>
                      </a:r>
                    </a:p>
                  </p:txBody>
                </p:sp>
                <p:sp>
                  <p:nvSpPr>
                    <p:cNvPr id="34" name="Rectangle: Rounded Corners 33">
                      <a:extLst>
                        <a:ext uri="{FF2B5EF4-FFF2-40B4-BE49-F238E27FC236}">
                          <a16:creationId xmlns:a16="http://schemas.microsoft.com/office/drawing/2014/main" id="{A8AB1666-A4A8-402F-80B9-2E69E89536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6680" y="1807028"/>
                      <a:ext cx="3521915" cy="499745"/>
                    </a:xfrm>
                    <a:prstGeom prst="roundRect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Inspection &amp; Reconditioning</a:t>
                      </a:r>
                    </a:p>
                  </p:txBody>
                </p:sp>
                <p:sp>
                  <p:nvSpPr>
                    <p:cNvPr id="36" name="Rectangle: Rounded Corners 35">
                      <a:extLst>
                        <a:ext uri="{FF2B5EF4-FFF2-40B4-BE49-F238E27FC236}">
                          <a16:creationId xmlns:a16="http://schemas.microsoft.com/office/drawing/2014/main" id="{787DBED7-4E34-478B-BC26-1EADE6BD3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83762" y="3072311"/>
                      <a:ext cx="3521915" cy="499745"/>
                    </a:xfrm>
                    <a:prstGeom prst="roundRect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In-House Financing</a:t>
                      </a:r>
                    </a:p>
                  </p:txBody>
                </p:sp>
                <p:sp>
                  <p:nvSpPr>
                    <p:cNvPr id="38" name="Rectangle: Rounded Corners 37">
                      <a:extLst>
                        <a:ext uri="{FF2B5EF4-FFF2-40B4-BE49-F238E27FC236}">
                          <a16:creationId xmlns:a16="http://schemas.microsoft.com/office/drawing/2014/main" id="{3EC4A818-2BF7-4EE8-8873-0817F254A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83762" y="3669650"/>
                      <a:ext cx="3521915" cy="499745"/>
                    </a:xfrm>
                    <a:prstGeom prst="roundRect">
                      <a:avLst/>
                    </a:prstGeom>
                    <a:solidFill>
                      <a:schemeClr val="accent5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Delivery &amp; Distribution</a:t>
                      </a:r>
                    </a:p>
                  </p:txBody>
                </p:sp>
              </p:grp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E00BBD1C-3826-4E60-A528-0237AEF81C58}"/>
                      </a:ext>
                    </a:extLst>
                  </p:cNvPr>
                  <p:cNvSpPr/>
                  <p:nvPr/>
                </p:nvSpPr>
                <p:spPr>
                  <a:xfrm>
                    <a:off x="4394239" y="2511291"/>
                    <a:ext cx="3521915" cy="499745"/>
                  </a:xfrm>
                  <a:prstGeom prst="round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solidFill>
                      <a:schemeClr val="accent3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rPr>
                      <a:t>E-Commerce</a:t>
                    </a:r>
                  </a:p>
                </p:txBody>
              </p:sp>
            </p:grp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EC3420FF-CCE4-4651-8FAF-CA5F7A0271DD}"/>
                    </a:ext>
                  </a:extLst>
                </p:cNvPr>
                <p:cNvSpPr/>
                <p:nvPr/>
              </p:nvSpPr>
              <p:spPr>
                <a:xfrm>
                  <a:off x="1609149" y="4838282"/>
                  <a:ext cx="3521915" cy="49974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Warranty</a:t>
                  </a:r>
                </a:p>
              </p:txBody>
            </p:sp>
          </p:grpSp>
          <p:sp>
            <p:nvSpPr>
              <p:cNvPr id="11" name="Arrow: Curved Right 10">
                <a:extLst>
                  <a:ext uri="{FF2B5EF4-FFF2-40B4-BE49-F238E27FC236}">
                    <a16:creationId xmlns:a16="http://schemas.microsoft.com/office/drawing/2014/main" id="{225CDDC7-BA47-4AAB-9BC1-122BC51BB90D}"/>
                  </a:ext>
                </a:extLst>
              </p:cNvPr>
              <p:cNvSpPr/>
              <p:nvPr/>
            </p:nvSpPr>
            <p:spPr>
              <a:xfrm rot="11089645">
                <a:off x="7361843" y="1605308"/>
                <a:ext cx="709621" cy="1418458"/>
              </a:xfrm>
              <a:prstGeom prst="curved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Arrow: Curved Right 50">
                <a:extLst>
                  <a:ext uri="{FF2B5EF4-FFF2-40B4-BE49-F238E27FC236}">
                    <a16:creationId xmlns:a16="http://schemas.microsoft.com/office/drawing/2014/main" id="{C4DB5103-31CA-4AFE-9D83-7BEDC00345CB}"/>
                  </a:ext>
                </a:extLst>
              </p:cNvPr>
              <p:cNvSpPr/>
              <p:nvPr/>
            </p:nvSpPr>
            <p:spPr>
              <a:xfrm rot="11089645">
                <a:off x="7354339" y="2219271"/>
                <a:ext cx="495963" cy="777309"/>
              </a:xfrm>
              <a:prstGeom prst="curvedRight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Arrow: Curved Right 51">
              <a:extLst>
                <a:ext uri="{FF2B5EF4-FFF2-40B4-BE49-F238E27FC236}">
                  <a16:creationId xmlns:a16="http://schemas.microsoft.com/office/drawing/2014/main" id="{DD8688E4-08AC-4321-A9BA-398E0627E0B2}"/>
                </a:ext>
              </a:extLst>
            </p:cNvPr>
            <p:cNvSpPr/>
            <p:nvPr/>
          </p:nvSpPr>
          <p:spPr>
            <a:xfrm rot="213478">
              <a:off x="3182413" y="3063614"/>
              <a:ext cx="562097" cy="1825006"/>
            </a:xfrm>
            <a:prstGeom prst="curved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Arrow: Curved Right 52">
              <a:extLst>
                <a:ext uri="{FF2B5EF4-FFF2-40B4-BE49-F238E27FC236}">
                  <a16:creationId xmlns:a16="http://schemas.microsoft.com/office/drawing/2014/main" id="{3AD6DC40-B2D5-4AD9-A852-FC0E321A21BD}"/>
                </a:ext>
              </a:extLst>
            </p:cNvPr>
            <p:cNvSpPr/>
            <p:nvPr/>
          </p:nvSpPr>
          <p:spPr>
            <a:xfrm rot="213478">
              <a:off x="3395561" y="3077852"/>
              <a:ext cx="354793" cy="1173737"/>
            </a:xfrm>
            <a:prstGeom prst="curved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Arrow: Curved Right 53">
              <a:extLst>
                <a:ext uri="{FF2B5EF4-FFF2-40B4-BE49-F238E27FC236}">
                  <a16:creationId xmlns:a16="http://schemas.microsoft.com/office/drawing/2014/main" id="{0F379ED8-976B-405C-9255-4EB54C29C4C3}"/>
                </a:ext>
              </a:extLst>
            </p:cNvPr>
            <p:cNvSpPr/>
            <p:nvPr/>
          </p:nvSpPr>
          <p:spPr>
            <a:xfrm rot="213478">
              <a:off x="3515985" y="3058500"/>
              <a:ext cx="260930" cy="732739"/>
            </a:xfrm>
            <a:prstGeom prst="curved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32792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2461</TotalTime>
  <Words>1485</Words>
  <Application>Microsoft Macintosh PowerPoint</Application>
  <PresentationFormat>Widescreen</PresentationFormat>
  <Paragraphs>303</Paragraphs>
  <Slides>22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Tahoma</vt:lpstr>
      <vt:lpstr>Office Theme</vt:lpstr>
      <vt:lpstr>Worksheet</vt:lpstr>
      <vt:lpstr>PowerPoint Presentation</vt:lpstr>
      <vt:lpstr>Company Overview</vt:lpstr>
      <vt:lpstr>PowerPoint Presentation</vt:lpstr>
      <vt:lpstr>Company Overview</vt:lpstr>
      <vt:lpstr>US Automotive Retail Industry</vt:lpstr>
      <vt:lpstr>Competitors</vt:lpstr>
      <vt:lpstr>Porter’s Five Forces</vt:lpstr>
      <vt:lpstr>Competitive Positioning</vt:lpstr>
      <vt:lpstr>Competitive Advantage</vt:lpstr>
      <vt:lpstr>Financial Analysis</vt:lpstr>
      <vt:lpstr>Reaching Profitability</vt:lpstr>
      <vt:lpstr>Valuation</vt:lpstr>
      <vt:lpstr>Scenario Breakdown</vt:lpstr>
      <vt:lpstr>DCF Assumptions</vt:lpstr>
      <vt:lpstr>WACC Assumptions</vt:lpstr>
      <vt:lpstr>Relative Valuation</vt:lpstr>
      <vt:lpstr>Monte Carlo </vt:lpstr>
      <vt:lpstr>Valuation</vt:lpstr>
      <vt:lpstr>Investment Risks</vt:lpstr>
      <vt:lpstr>Conclusion</vt:lpstr>
      <vt:lpstr>Sources </vt:lpstr>
      <vt:lpstr>Questions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 Gattis</dc:creator>
  <cp:lastModifiedBy>Caleb Gattis</cp:lastModifiedBy>
  <cp:revision>126</cp:revision>
  <dcterms:created xsi:type="dcterms:W3CDTF">2020-02-12T01:56:10Z</dcterms:created>
  <dcterms:modified xsi:type="dcterms:W3CDTF">2020-02-18T18:05:19Z</dcterms:modified>
</cp:coreProperties>
</file>